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08" r:id="rId1"/>
    <p:sldMasterId id="2147483857" r:id="rId2"/>
    <p:sldMasterId id="2147483902" r:id="rId3"/>
  </p:sldMasterIdLst>
  <p:notesMasterIdLst>
    <p:notesMasterId r:id="rId25"/>
  </p:notesMasterIdLst>
  <p:handoutMasterIdLst>
    <p:handoutMasterId r:id="rId26"/>
  </p:handoutMasterIdLst>
  <p:sldIdLst>
    <p:sldId id="257" r:id="rId4"/>
    <p:sldId id="300" r:id="rId5"/>
    <p:sldId id="366" r:id="rId6"/>
    <p:sldId id="341" r:id="rId7"/>
    <p:sldId id="354" r:id="rId8"/>
    <p:sldId id="355" r:id="rId9"/>
    <p:sldId id="361" r:id="rId10"/>
    <p:sldId id="325" r:id="rId11"/>
    <p:sldId id="352" r:id="rId12"/>
    <p:sldId id="324" r:id="rId13"/>
    <p:sldId id="371" r:id="rId14"/>
    <p:sldId id="333" r:id="rId15"/>
    <p:sldId id="334" r:id="rId16"/>
    <p:sldId id="362" r:id="rId17"/>
    <p:sldId id="364" r:id="rId18"/>
    <p:sldId id="370" r:id="rId19"/>
    <p:sldId id="336" r:id="rId20"/>
    <p:sldId id="368" r:id="rId21"/>
    <p:sldId id="369" r:id="rId22"/>
    <p:sldId id="372" r:id="rId23"/>
    <p:sldId id="373" r:id="rId24"/>
  </p:sldIdLst>
  <p:sldSz cx="6858000" cy="5143500"/>
  <p:notesSz cx="7315200" cy="9601200"/>
  <p:embeddedFontLst>
    <p:embeddedFont>
      <p:font typeface="Tahoma" panose="020B0604030504040204" pitchFamily="34" charset="0"/>
      <p:regular r:id="rId27"/>
      <p:bold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yriad Web Pro" panose="020B0604020202020204" charset="0"/>
      <p:regular r:id="rId37"/>
      <p:bold r:id="rId38"/>
      <p:italic r:id="rId3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kellar, Duncan (CDC/CGH/DGHT)" initials="dym4" lastIdx="10" clrIdx="0">
    <p:extLst>
      <p:ext uri="{19B8F6BF-5375-455C-9EA6-DF929625EA0E}">
        <p15:presenceInfo xmlns:p15="http://schemas.microsoft.com/office/powerpoint/2012/main" userId="Mackellar, Duncan (CDC/CGH/DGHT)" providerId="None"/>
      </p:ext>
    </p:extLst>
  </p:cmAuthor>
  <p:cmAuthor id="2" name="Williams, Daniel (CDC/CGH/DGHT)" initials="XDW1" lastIdx="1" clrIdx="1">
    <p:extLst>
      <p:ext uri="{19B8F6BF-5375-455C-9EA6-DF929625EA0E}">
        <p15:presenceInfo xmlns:p15="http://schemas.microsoft.com/office/powerpoint/2012/main" userId="Williams, Daniel (CDC/CGH/DGHT)" providerId="None"/>
      </p:ext>
    </p:extLst>
  </p:cmAuthor>
  <p:cmAuthor id="3" name="Mackellar, Duncan (CDC/CGH/DGHT)" initials="MD(" lastIdx="1" clrIdx="2">
    <p:extLst>
      <p:ext uri="{19B8F6BF-5375-455C-9EA6-DF929625EA0E}">
        <p15:presenceInfo xmlns:p15="http://schemas.microsoft.com/office/powerpoint/2012/main" userId="S-1-5-21-1207783550-2075000910-922709458-1785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9D8C"/>
    <a:srgbClr val="000000"/>
    <a:srgbClr val="E7EEFD"/>
    <a:srgbClr val="B6CDFA"/>
    <a:srgbClr val="B50938"/>
    <a:srgbClr val="5E9732"/>
    <a:srgbClr val="005DAA"/>
    <a:srgbClr val="A59988"/>
    <a:srgbClr val="D8D800"/>
    <a:srgbClr val="D59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76712" autoAdjust="0"/>
  </p:normalViewPr>
  <p:slideViewPr>
    <p:cSldViewPr snapToGrid="0">
      <p:cViewPr>
        <p:scale>
          <a:sx n="79" d="100"/>
          <a:sy n="79" d="100"/>
        </p:scale>
        <p:origin x="1526" y="586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89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7/21/2018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560890"/>
            <a:ext cx="5851525" cy="4319587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90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842" indent="-285708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2833" indent="-228567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599966" indent="-228567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099" indent="-228567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232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365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8497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5630" indent="-22856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64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86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43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48507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6"/>
            <a:fld id="{570A5A0B-6D76-4845-8C3C-B37E22A8186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66"/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613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48507">
              <a:defRPr/>
            </a:pPr>
            <a:endParaRPr lang="en-US" baseline="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39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507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84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20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81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73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5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46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47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6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70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1380" fontAlgn="auto">
              <a:spcBef>
                <a:spcPts val="0"/>
              </a:spcBef>
              <a:spcAft>
                <a:spcPts val="622"/>
              </a:spcAft>
              <a:buClr>
                <a:srgbClr val="A59988"/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32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97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4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176198" defTabSz="355690" fontAlgn="auto">
              <a:spcBef>
                <a:spcPts val="0"/>
              </a:spcBef>
              <a:spcAft>
                <a:spcPts val="467"/>
              </a:spcAft>
              <a:defRPr/>
            </a:pPr>
            <a:endParaRPr lang="it-IT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6">
              <a:defRPr/>
            </a:pPr>
            <a:fld id="{570A5A0B-6D76-4845-8C3C-B37E22A8186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66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0082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 closer look at the operations of the program..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60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1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G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91"/>
          <a:stretch/>
        </p:blipFill>
        <p:spPr>
          <a:xfrm>
            <a:off x="0" y="1"/>
            <a:ext cx="6858000" cy="9144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900" y="1039553"/>
            <a:ext cx="61722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2250"/>
              </a:lnSpc>
              <a:defRPr sz="2100" b="1" baseline="0">
                <a:solidFill>
                  <a:srgbClr val="532E63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2900" y="2144512"/>
            <a:ext cx="48006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baseline="0">
                <a:solidFill>
                  <a:srgbClr val="532E63"/>
                </a:solidFill>
                <a:effectLst/>
                <a:latin typeface="Calibri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42900" y="2959514"/>
            <a:ext cx="48006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350" baseline="0">
                <a:solidFill>
                  <a:srgbClr val="532E63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42900" y="145809"/>
            <a:ext cx="51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32E63"/>
                </a:solidFill>
                <a:latin typeface="Calibri" panose="020F0502020204030204" pitchFamily="34" charset="0"/>
              </a:rPr>
              <a:t>Center for Global Health</a:t>
            </a:r>
          </a:p>
        </p:txBody>
      </p:sp>
    </p:spTree>
    <p:extLst>
      <p:ext uri="{BB962C8B-B14F-4D97-AF65-F5344CB8AC3E}">
        <p14:creationId xmlns:p14="http://schemas.microsoft.com/office/powerpoint/2010/main" val="2837800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043881"/>
            <a:ext cx="6858000" cy="318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Oval 7"/>
          <p:cNvSpPr/>
          <p:nvPr userDrawn="1"/>
        </p:nvSpPr>
        <p:spPr>
          <a:xfrm rot="16200000">
            <a:off x="1458431" y="-1880389"/>
            <a:ext cx="3650284" cy="95104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A74"/>
                </a:solidFill>
              </a:defRPr>
            </a:lvl1pPr>
            <a:lvl2pPr>
              <a:defRPr>
                <a:solidFill>
                  <a:srgbClr val="003A74"/>
                </a:solidFill>
              </a:defRPr>
            </a:lvl2pPr>
            <a:lvl3pPr>
              <a:defRPr>
                <a:solidFill>
                  <a:srgbClr val="003A74"/>
                </a:solidFill>
              </a:defRPr>
            </a:lvl3pPr>
            <a:lvl4pPr>
              <a:defRPr>
                <a:solidFill>
                  <a:srgbClr val="003A74"/>
                </a:solidFill>
              </a:defRPr>
            </a:lvl4pPr>
            <a:lvl5pPr>
              <a:defRPr>
                <a:solidFill>
                  <a:srgbClr val="003A7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0F5-2201-4A4B-B61D-60BE3FDDC7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80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7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100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0F5-2201-4A4B-B61D-60BE3FDD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4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493099" y="1091849"/>
            <a:ext cx="2893415" cy="3721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/>
          <p:cNvSpPr/>
          <p:nvPr userDrawn="1"/>
        </p:nvSpPr>
        <p:spPr>
          <a:xfrm>
            <a:off x="471487" y="1091849"/>
            <a:ext cx="2876507" cy="3721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6591" y="1193050"/>
            <a:ext cx="2560740" cy="3263504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3A74"/>
                </a:solidFill>
              </a:defRPr>
            </a:lvl1pPr>
            <a:lvl2pPr>
              <a:defRPr sz="1125">
                <a:solidFill>
                  <a:srgbClr val="003A74"/>
                </a:solidFill>
              </a:defRPr>
            </a:lvl2pPr>
            <a:lvl3pPr>
              <a:defRPr sz="1013">
                <a:solidFill>
                  <a:srgbClr val="003A74"/>
                </a:solidFill>
              </a:defRPr>
            </a:lvl3pPr>
            <a:lvl4pPr>
              <a:defRPr sz="900">
                <a:solidFill>
                  <a:srgbClr val="003A74"/>
                </a:solidFill>
              </a:defRPr>
            </a:lvl4pPr>
            <a:lvl5pPr>
              <a:defRPr sz="900">
                <a:solidFill>
                  <a:srgbClr val="003A7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0336" y="1193050"/>
            <a:ext cx="2756176" cy="3263504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3A74"/>
                </a:solidFill>
              </a:defRPr>
            </a:lvl1pPr>
            <a:lvl2pPr>
              <a:defRPr sz="1125">
                <a:solidFill>
                  <a:srgbClr val="003A74"/>
                </a:solidFill>
              </a:defRPr>
            </a:lvl2pPr>
            <a:lvl3pPr>
              <a:defRPr sz="1013">
                <a:solidFill>
                  <a:srgbClr val="003A74"/>
                </a:solidFill>
              </a:defRPr>
            </a:lvl3pPr>
            <a:lvl4pPr>
              <a:defRPr sz="900">
                <a:solidFill>
                  <a:srgbClr val="003A74"/>
                </a:solidFill>
              </a:defRPr>
            </a:lvl4pPr>
            <a:lvl5pPr>
              <a:defRPr sz="900">
                <a:solidFill>
                  <a:srgbClr val="003A7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0F5-2201-4A4B-B61D-60BE3FDD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-1836328" y="1754462"/>
            <a:ext cx="6858000" cy="318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Oval 7"/>
          <p:cNvSpPr/>
          <p:nvPr userDrawn="1"/>
        </p:nvSpPr>
        <p:spPr>
          <a:xfrm>
            <a:off x="1458432" y="-1880388"/>
            <a:ext cx="3650284" cy="95104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11" y="710306"/>
            <a:ext cx="4371975" cy="557711"/>
          </a:xfrm>
        </p:spPr>
        <p:txBody>
          <a:bodyPr>
            <a:normAutofit/>
          </a:bodyPr>
          <a:lstStyle>
            <a:lvl1pPr algn="l">
              <a:defRPr sz="1800">
                <a:solidFill>
                  <a:srgbClr val="003A7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9" y="1564262"/>
            <a:ext cx="4322821" cy="32635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0F5-2201-4A4B-B61D-60BE3FDDC79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617220" y="1442906"/>
            <a:ext cx="4811108" cy="0"/>
          </a:xfrm>
          <a:prstGeom prst="line">
            <a:avLst/>
          </a:prstGeom>
          <a:ln>
            <a:solidFill>
              <a:srgbClr val="003A7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88350" y="1187647"/>
            <a:ext cx="4034080" cy="329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 spc="169">
                <a:solidFill>
                  <a:srgbClr val="003A74"/>
                </a:solidFill>
                <a:latin typeface="Trebuchet MS" panose="020B0603020202020204" pitchFamily="34" charset="0"/>
              </a:defRPr>
            </a:lvl1pPr>
            <a:lvl2pPr marL="257175" indent="0">
              <a:buNone/>
              <a:defRPr sz="1125" spc="169">
                <a:solidFill>
                  <a:srgbClr val="003A74"/>
                </a:solidFill>
                <a:latin typeface="Trebuchet MS" panose="020B0603020202020204" pitchFamily="34" charset="0"/>
              </a:defRPr>
            </a:lvl2pPr>
            <a:lvl3pPr marL="514350" indent="0">
              <a:buNone/>
              <a:defRPr sz="1013" spc="169">
                <a:solidFill>
                  <a:srgbClr val="003A74"/>
                </a:solidFill>
                <a:latin typeface="Trebuchet MS" panose="020B0603020202020204" pitchFamily="34" charset="0"/>
              </a:defRPr>
            </a:lvl3pPr>
            <a:lvl4pPr marL="771525" indent="0">
              <a:buNone/>
              <a:defRPr sz="900" spc="169">
                <a:solidFill>
                  <a:srgbClr val="003A74"/>
                </a:solidFill>
                <a:latin typeface="Trebuchet MS" panose="020B0603020202020204" pitchFamily="34" charset="0"/>
              </a:defRPr>
            </a:lvl4pPr>
            <a:lvl5pPr marL="1028700" indent="0">
              <a:buNone/>
              <a:defRPr sz="900" spc="169">
                <a:solidFill>
                  <a:srgbClr val="003A74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2131646" y="1754462"/>
            <a:ext cx="6858000" cy="318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Oval 7"/>
          <p:cNvSpPr/>
          <p:nvPr userDrawn="1"/>
        </p:nvSpPr>
        <p:spPr>
          <a:xfrm>
            <a:off x="1458432" y="-1880388"/>
            <a:ext cx="3650284" cy="95104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797" y="710306"/>
            <a:ext cx="4371975" cy="557711"/>
          </a:xfrm>
        </p:spPr>
        <p:txBody>
          <a:bodyPr>
            <a:normAutofit/>
          </a:bodyPr>
          <a:lstStyle>
            <a:lvl1pPr algn="l">
              <a:defRPr sz="1800">
                <a:solidFill>
                  <a:srgbClr val="003A7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4074" y="1564262"/>
            <a:ext cx="4322821" cy="32635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0F5-2201-4A4B-B61D-60BE3FDDC79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950936" y="1442906"/>
            <a:ext cx="5444060" cy="0"/>
          </a:xfrm>
          <a:prstGeom prst="line">
            <a:avLst/>
          </a:prstGeom>
          <a:ln>
            <a:solidFill>
              <a:srgbClr val="003A7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950936" y="1187647"/>
            <a:ext cx="4034080" cy="329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 spc="169">
                <a:solidFill>
                  <a:srgbClr val="003A74"/>
                </a:solidFill>
                <a:latin typeface="Trebuchet MS" panose="020B0603020202020204" pitchFamily="34" charset="0"/>
              </a:defRPr>
            </a:lvl1pPr>
            <a:lvl2pPr marL="257175" indent="0">
              <a:buNone/>
              <a:defRPr sz="1125" spc="169">
                <a:solidFill>
                  <a:srgbClr val="003A74"/>
                </a:solidFill>
                <a:latin typeface="Trebuchet MS" panose="020B0603020202020204" pitchFamily="34" charset="0"/>
              </a:defRPr>
            </a:lvl2pPr>
            <a:lvl3pPr marL="514350" indent="0">
              <a:buNone/>
              <a:defRPr sz="1013" spc="169">
                <a:solidFill>
                  <a:srgbClr val="003A74"/>
                </a:solidFill>
                <a:latin typeface="Trebuchet MS" panose="020B0603020202020204" pitchFamily="34" charset="0"/>
              </a:defRPr>
            </a:lvl3pPr>
            <a:lvl4pPr marL="771525" indent="0">
              <a:buNone/>
              <a:defRPr sz="900" spc="169">
                <a:solidFill>
                  <a:srgbClr val="003A74"/>
                </a:solidFill>
                <a:latin typeface="Trebuchet MS" panose="020B0603020202020204" pitchFamily="34" charset="0"/>
              </a:defRPr>
            </a:lvl4pPr>
            <a:lvl5pPr marL="1028700" indent="0">
              <a:buNone/>
              <a:defRPr sz="900" spc="169">
                <a:solidFill>
                  <a:srgbClr val="003A74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4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5567" y="1545954"/>
            <a:ext cx="3996242" cy="2505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Trebuchet MS" panose="020B0603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-8411" y="735504"/>
            <a:ext cx="68580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Thank You</a:t>
            </a:r>
            <a:endParaRPr lang="en-US" sz="45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627" y="1708394"/>
            <a:ext cx="3750272" cy="2167320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3A74"/>
                </a:solidFill>
              </a:defRPr>
            </a:lvl1pPr>
            <a:lvl2pPr>
              <a:defRPr sz="1125">
                <a:solidFill>
                  <a:srgbClr val="003A74"/>
                </a:solidFill>
              </a:defRPr>
            </a:lvl2pPr>
            <a:lvl3pPr>
              <a:defRPr sz="1013">
                <a:solidFill>
                  <a:srgbClr val="003A74"/>
                </a:solidFill>
              </a:defRPr>
            </a:lvl3pPr>
            <a:lvl4pPr>
              <a:defRPr sz="900">
                <a:solidFill>
                  <a:srgbClr val="003A74"/>
                </a:solidFill>
              </a:defRPr>
            </a:lvl4pPr>
            <a:lvl5pPr>
              <a:defRPr sz="900">
                <a:solidFill>
                  <a:srgbClr val="003A7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0F5-2201-4A4B-B61D-60BE3FDD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4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273847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680" y="1260872"/>
            <a:ext cx="290155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80" y="1878807"/>
            <a:ext cx="2901553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84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7"/>
            <a:ext cx="291584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0F5-2201-4A4B-B61D-60BE3FDD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0F5-2201-4A4B-B61D-60BE3FDD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0F5-2201-4A4B-B61D-60BE3FDD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4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81" y="342900"/>
            <a:ext cx="2212181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41" y="740572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81" y="1543051"/>
            <a:ext cx="2212181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0F5-2201-4A4B-B61D-60BE3FDD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0"/>
              </a:lnSpc>
              <a:defRPr sz="2100" b="1" baseline="0">
                <a:solidFill>
                  <a:srgbClr val="532E63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Bottom band: CGH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6"/>
          <a:stretch/>
        </p:blipFill>
        <p:spPr>
          <a:xfrm>
            <a:off x="0" y="4996696"/>
            <a:ext cx="6858000" cy="146804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900" y="1158875"/>
            <a:ext cx="6172200" cy="3341688"/>
          </a:xfrm>
        </p:spPr>
        <p:txBody>
          <a:bodyPr/>
          <a:lstStyle>
            <a:lvl1pPr marL="257175" indent="-257175">
              <a:buClr>
                <a:srgbClr val="A59988"/>
              </a:buClr>
              <a:buFont typeface="Wingdings" panose="05000000000000000000" pitchFamily="2" charset="2"/>
              <a:buChar char="§"/>
              <a:defRPr sz="1500">
                <a:solidFill>
                  <a:srgbClr val="532E63"/>
                </a:solidFill>
              </a:defRPr>
            </a:lvl1pPr>
            <a:lvl2pPr>
              <a:buClr>
                <a:srgbClr val="5E9732"/>
              </a:buClr>
              <a:defRPr sz="1500">
                <a:solidFill>
                  <a:srgbClr val="532E63"/>
                </a:solidFill>
              </a:defRPr>
            </a:lvl2pPr>
            <a:lvl3pPr>
              <a:buClr>
                <a:srgbClr val="D59F0F"/>
              </a:buClr>
              <a:defRPr sz="1500">
                <a:solidFill>
                  <a:srgbClr val="532E63"/>
                </a:solidFill>
              </a:defRPr>
            </a:lvl3pPr>
            <a:lvl4pPr>
              <a:defRPr sz="15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5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3012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81" y="342900"/>
            <a:ext cx="2212181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841" y="740572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81" y="1543051"/>
            <a:ext cx="2212181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0F5-2201-4A4B-B61D-60BE3FDD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0F5-2201-4A4B-B61D-60BE3FDD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4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273845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73845"/>
            <a:ext cx="4321969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0F5-2201-4A4B-B61D-60BE3FDD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688"/>
              </a:lnSpc>
              <a:defRPr sz="1575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0" y="1200151"/>
            <a:ext cx="6172200" cy="31432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35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125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013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42900" y="4343400"/>
            <a:ext cx="6172200" cy="457200"/>
          </a:xfrm>
          <a:prstGeom prst="rect">
            <a:avLst/>
          </a:prstGeom>
        </p:spPr>
        <p:txBody>
          <a:bodyPr anchor="b"/>
          <a:lstStyle>
            <a:lvl1pPr>
              <a:buNone/>
              <a:defRPr sz="619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3792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254491-A_Walker_HIV_PPT_FINAL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27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79822"/>
            <a:ext cx="61722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73994"/>
            <a:ext cx="6172200" cy="3394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  <a:lvl2pPr>
              <a:defRPr>
                <a:solidFill>
                  <a:srgbClr val="008000"/>
                </a:solidFill>
              </a:defRPr>
            </a:lvl2pPr>
            <a:lvl3pPr>
              <a:defRPr>
                <a:solidFill>
                  <a:srgbClr val="008000"/>
                </a:solidFill>
              </a:defRPr>
            </a:lvl3pPr>
            <a:lvl4pPr>
              <a:defRPr>
                <a:solidFill>
                  <a:srgbClr val="008000"/>
                </a:solidFill>
              </a:defRPr>
            </a:lvl4pPr>
            <a:lvl5pPr>
              <a:defRPr>
                <a:solidFill>
                  <a:srgbClr val="008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13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  <a:prstGeom prst="rect">
            <a:avLst/>
          </a:prstGeom>
        </p:spPr>
        <p:txBody>
          <a:bodyPr anchor="t"/>
          <a:lstStyle>
            <a:lvl1pPr algn="l">
              <a:defRPr sz="2250" b="1" cap="all">
                <a:solidFill>
                  <a:srgbClr val="00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25">
                <a:solidFill>
                  <a:srgbClr val="008000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900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663"/>
            <a:ext cx="61722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  <a:prstGeom prst="rect">
            <a:avLst/>
          </a:prstGeom>
        </p:spPr>
        <p:txBody>
          <a:bodyPr/>
          <a:lstStyle>
            <a:lvl1pPr>
              <a:defRPr sz="1575">
                <a:solidFill>
                  <a:srgbClr val="008000"/>
                </a:solidFill>
              </a:defRPr>
            </a:lvl1pPr>
            <a:lvl2pPr>
              <a:defRPr sz="1350">
                <a:solidFill>
                  <a:srgbClr val="008000"/>
                </a:solidFill>
              </a:defRPr>
            </a:lvl2pPr>
            <a:lvl3pPr>
              <a:defRPr sz="1125">
                <a:solidFill>
                  <a:srgbClr val="008000"/>
                </a:solidFill>
              </a:defRPr>
            </a:lvl3pPr>
            <a:lvl4pPr>
              <a:defRPr sz="1013">
                <a:solidFill>
                  <a:srgbClr val="008000"/>
                </a:solidFill>
              </a:defRPr>
            </a:lvl4pPr>
            <a:lvl5pPr>
              <a:defRPr sz="1013">
                <a:solidFill>
                  <a:srgbClr val="008000"/>
                </a:solidFill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  <a:prstGeom prst="rect">
            <a:avLst/>
          </a:prstGeom>
        </p:spPr>
        <p:txBody>
          <a:bodyPr/>
          <a:lstStyle>
            <a:lvl1pPr>
              <a:defRPr sz="1575">
                <a:solidFill>
                  <a:srgbClr val="008000"/>
                </a:solidFill>
              </a:defRPr>
            </a:lvl1pPr>
            <a:lvl2pPr>
              <a:defRPr sz="1350">
                <a:solidFill>
                  <a:srgbClr val="008000"/>
                </a:solidFill>
              </a:defRPr>
            </a:lvl2pPr>
            <a:lvl3pPr>
              <a:defRPr sz="1125">
                <a:solidFill>
                  <a:srgbClr val="008000"/>
                </a:solidFill>
              </a:defRPr>
            </a:lvl3pPr>
            <a:lvl4pPr>
              <a:defRPr sz="1013">
                <a:solidFill>
                  <a:srgbClr val="008000"/>
                </a:solidFill>
              </a:defRPr>
            </a:lvl4pPr>
            <a:lvl5pPr>
              <a:defRPr sz="1013">
                <a:solidFill>
                  <a:srgbClr val="008000"/>
                </a:solidFill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5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84560"/>
            <a:ext cx="61722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>
                <a:solidFill>
                  <a:srgbClr val="008000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rgbClr val="008000"/>
                </a:solidFill>
              </a:defRPr>
            </a:lvl1pPr>
            <a:lvl2pPr>
              <a:defRPr sz="1125">
                <a:solidFill>
                  <a:srgbClr val="008000"/>
                </a:solidFill>
              </a:defRPr>
            </a:lvl2pPr>
            <a:lvl3pPr>
              <a:defRPr sz="1013">
                <a:solidFill>
                  <a:srgbClr val="008000"/>
                </a:solidFill>
              </a:defRPr>
            </a:lvl3pPr>
            <a:lvl4pPr>
              <a:defRPr sz="900">
                <a:solidFill>
                  <a:srgbClr val="008000"/>
                </a:solidFill>
              </a:defRPr>
            </a:lvl4pPr>
            <a:lvl5pPr>
              <a:defRPr sz="900">
                <a:solidFill>
                  <a:srgbClr val="008000"/>
                </a:solidFill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>
                <a:solidFill>
                  <a:srgbClr val="008000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rgbClr val="008000"/>
                </a:solidFill>
              </a:defRPr>
            </a:lvl1pPr>
            <a:lvl2pPr>
              <a:defRPr sz="1125">
                <a:solidFill>
                  <a:srgbClr val="008000"/>
                </a:solidFill>
              </a:defRPr>
            </a:lvl2pPr>
            <a:lvl3pPr>
              <a:defRPr sz="1013">
                <a:solidFill>
                  <a:srgbClr val="008000"/>
                </a:solidFill>
              </a:defRPr>
            </a:lvl3pPr>
            <a:lvl4pPr>
              <a:defRPr sz="900">
                <a:solidFill>
                  <a:srgbClr val="008000"/>
                </a:solidFill>
              </a:defRPr>
            </a:lvl4pPr>
            <a:lvl5pPr>
              <a:defRPr sz="900">
                <a:solidFill>
                  <a:srgbClr val="008000"/>
                </a:solidFill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24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84559"/>
            <a:ext cx="61722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5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0"/>
              </a:lnSpc>
              <a:defRPr sz="2100" b="1" baseline="0">
                <a:solidFill>
                  <a:srgbClr val="532E63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0151"/>
            <a:ext cx="2909752" cy="314325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862391"/>
              </a:buClr>
              <a:buSzPct val="70000"/>
              <a:buFont typeface="Arial" panose="020B0604020202020204" pitchFamily="34" charset="0"/>
              <a:buChar char="•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600075" indent="-257175">
              <a:buClr>
                <a:srgbClr val="00853F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 marL="900113" indent="-214313">
              <a:buClr>
                <a:srgbClr val="A59988"/>
              </a:buClr>
              <a:buSzPct val="100000"/>
              <a:buFont typeface="Wingdings" panose="05000000000000000000" pitchFamily="2" charset="2"/>
              <a:buChar char="§"/>
              <a:defRPr sz="1350">
                <a:solidFill>
                  <a:schemeClr val="accent4">
                    <a:lumMod val="75000"/>
                  </a:schemeClr>
                </a:solidFill>
              </a:defRPr>
            </a:lvl3pPr>
            <a:lvl4pPr marL="1200150" indent="-171450">
              <a:buClr>
                <a:srgbClr val="00853F"/>
              </a:buClr>
              <a:buSzPct val="70000"/>
              <a:buFont typeface="Wingdings" panose="05000000000000000000" pitchFamily="2" charset="2"/>
              <a:buChar char="§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3605349" y="1200151"/>
            <a:ext cx="2909752" cy="314325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557213" indent="-21431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35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34"/>
          <a:stretch/>
        </p:blipFill>
        <p:spPr>
          <a:xfrm>
            <a:off x="0" y="5021943"/>
            <a:ext cx="6858000" cy="1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730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pPr defTabSz="25717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pPr defTabSz="257175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pPr defTabSz="257175"/>
            <a:fld id="{6B91ED76-BCFB-4444-8A29-176E2E14D7CC}" type="slidenum">
              <a:rPr lang="en-US" smtClean="0">
                <a:solidFill>
                  <a:prstClr val="black"/>
                </a:solidFill>
              </a:rPr>
              <a:pPr defTabSz="25717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91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pPr defTabSz="25717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pPr defTabSz="257175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pPr defTabSz="257175"/>
            <a:fld id="{6B91ED76-BCFB-4444-8A29-176E2E14D7CC}" type="slidenum">
              <a:rPr lang="en-US" smtClean="0">
                <a:solidFill>
                  <a:prstClr val="black"/>
                </a:solidFill>
              </a:rPr>
              <a:pPr defTabSz="25717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55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pPr defTabSz="257175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pPr defTabSz="25717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pPr defTabSz="257175"/>
            <a:fld id="{6B91ED76-BCFB-4444-8A29-176E2E14D7CC}" type="slidenum">
              <a:rPr lang="en-US" smtClean="0">
                <a:solidFill>
                  <a:prstClr val="black"/>
                </a:solidFill>
              </a:rPr>
              <a:pPr defTabSz="25717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44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pPr defTabSz="257175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pPr defTabSz="25717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pPr defTabSz="257175"/>
            <a:fld id="{6B91ED76-BCFB-4444-8A29-176E2E14D7CC}" type="slidenum">
              <a:rPr lang="en-US" smtClean="0">
                <a:solidFill>
                  <a:prstClr val="black"/>
                </a:solidFill>
              </a:rPr>
              <a:pPr defTabSz="25717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0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A5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350323"/>
            <a:ext cx="6221185" cy="871538"/>
          </a:xfrm>
          <a:prstGeom prst="rect">
            <a:avLst/>
          </a:prstGeom>
        </p:spPr>
        <p:txBody>
          <a:bodyPr anchor="b"/>
          <a:lstStyle>
            <a:lvl1pPr algn="l">
              <a:defRPr sz="2700" b="1" baseline="0">
                <a:solidFill>
                  <a:srgbClr val="532E63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42901" y="4425696"/>
            <a:ext cx="58293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1650"/>
              </a:lnSpc>
              <a:buNone/>
              <a:defRPr sz="1500" baseline="0">
                <a:solidFill>
                  <a:srgbClr val="532E63"/>
                </a:solidFill>
                <a:latin typeface="Calibri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79822"/>
            <a:ext cx="61722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73994"/>
            <a:ext cx="6172200" cy="3394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  <a:lvl2pPr>
              <a:defRPr>
                <a:solidFill>
                  <a:srgbClr val="008000"/>
                </a:solidFill>
              </a:defRPr>
            </a:lvl2pPr>
            <a:lvl3pPr>
              <a:defRPr>
                <a:solidFill>
                  <a:srgbClr val="008000"/>
                </a:solidFill>
              </a:defRPr>
            </a:lvl3pPr>
            <a:lvl4pPr>
              <a:defRPr>
                <a:solidFill>
                  <a:srgbClr val="008000"/>
                </a:solidFill>
              </a:defRPr>
            </a:lvl4pPr>
            <a:lvl5pPr>
              <a:defRPr>
                <a:solidFill>
                  <a:srgbClr val="008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6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530"/>
            <a:ext cx="6858000" cy="645610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543050" y="1771650"/>
            <a:ext cx="3829050" cy="67987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ts val="1969"/>
              </a:lnSpc>
              <a:defRPr sz="1406" b="1" spc="169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DIVISION OF </a:t>
            </a:r>
            <a:br>
              <a:rPr lang="en-US" dirty="0" smtClean="0"/>
            </a:br>
            <a:r>
              <a:rPr lang="en-US" dirty="0" smtClean="0"/>
              <a:t>GLOBAL HIV &amp; TB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00300" y="2473687"/>
            <a:ext cx="2114550" cy="3009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 i="1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…………………………………………….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54"/>
          <a:stretch/>
        </p:blipFill>
        <p:spPr>
          <a:xfrm>
            <a:off x="5657852" y="4229101"/>
            <a:ext cx="1143001" cy="6535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3" r="72522"/>
          <a:stretch/>
        </p:blipFill>
        <p:spPr>
          <a:xfrm>
            <a:off x="6343650" y="4229101"/>
            <a:ext cx="514350" cy="6535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3" t="17490" r="50746" b="21293"/>
          <a:stretch/>
        </p:blipFill>
        <p:spPr>
          <a:xfrm>
            <a:off x="6269567" y="4343400"/>
            <a:ext cx="514350" cy="40005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2265028" y="2787242"/>
            <a:ext cx="23279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81"/>
              </a:lnSpc>
            </a:pPr>
            <a:r>
              <a:rPr lang="en-US" sz="1013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for Global Health</a:t>
            </a:r>
          </a:p>
          <a:p>
            <a:pPr algn="ctr">
              <a:lnSpc>
                <a:spcPts val="1181"/>
              </a:lnSpc>
            </a:pPr>
            <a:r>
              <a:rPr lang="en-US" sz="1013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Centers for Disease Control and Prevention</a:t>
            </a:r>
          </a:p>
        </p:txBody>
      </p:sp>
    </p:spTree>
    <p:extLst>
      <p:ext uri="{BB962C8B-B14F-4D97-AF65-F5344CB8AC3E}">
        <p14:creationId xmlns:p14="http://schemas.microsoft.com/office/powerpoint/2010/main" val="282693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9188"/>
            <a:ext cx="6858000" cy="6456104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2400300" y="2545537"/>
            <a:ext cx="2114550" cy="300974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600" b="0" i="1" kern="1200" baseline="0">
                <a:solidFill>
                  <a:schemeClr val="tx2"/>
                </a:solidFill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i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54"/>
          <a:stretch/>
        </p:blipFill>
        <p:spPr>
          <a:xfrm>
            <a:off x="5657852" y="4229101"/>
            <a:ext cx="1143001" cy="653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3" r="72522"/>
          <a:stretch/>
        </p:blipFill>
        <p:spPr>
          <a:xfrm>
            <a:off x="6343650" y="4229101"/>
            <a:ext cx="514350" cy="6535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3" t="17490" r="50746" b="21293"/>
          <a:stretch/>
        </p:blipFill>
        <p:spPr>
          <a:xfrm>
            <a:off x="6269567" y="4343400"/>
            <a:ext cx="514350" cy="400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9033" y="841772"/>
            <a:ext cx="2753405" cy="1790700"/>
          </a:xfrm>
        </p:spPr>
        <p:txBody>
          <a:bodyPr anchor="b">
            <a:normAutofit/>
          </a:bodyPr>
          <a:lstStyle>
            <a:lvl1pPr algn="ctr">
              <a:defRPr sz="1575" spc="16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743" y="2701528"/>
            <a:ext cx="51435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125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D0A1-D58F-43C4-AA05-517A7F2C5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0F5-2201-4A4B-B61D-60BE3FDD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28588" indent="-128588">
              <a:buClr>
                <a:srgbClr val="003A7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385763" indent="-128588">
              <a:buClr>
                <a:srgbClr val="003A7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642938" indent="-128588">
              <a:buClr>
                <a:srgbClr val="003A7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900113" indent="-128588">
              <a:buClr>
                <a:srgbClr val="003A7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157288" indent="-128588">
              <a:buClr>
                <a:srgbClr val="003A7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  <a:lvl6pPr marL="1446610" indent="-160735">
              <a:buClr>
                <a:srgbClr val="003A74"/>
              </a:buClr>
              <a:buFont typeface="Wingdings" panose="05000000000000000000" pitchFamily="2" charset="2"/>
              <a:buChar char="§"/>
              <a:defRPr>
                <a:solidFill>
                  <a:srgbClr val="003A74"/>
                </a:solidFill>
              </a:defRPr>
            </a:lvl6pPr>
            <a:lvl7pPr marL="1671638" indent="-128588">
              <a:buClr>
                <a:srgbClr val="003A74"/>
              </a:buClr>
              <a:buFont typeface="Wingdings" panose="05000000000000000000" pitchFamily="2" charset="2"/>
              <a:buChar char="§"/>
              <a:defRPr>
                <a:solidFill>
                  <a:srgbClr val="003A74"/>
                </a:solidFill>
              </a:defRPr>
            </a:lvl7pPr>
            <a:lvl8pPr marL="1928813" indent="-128588">
              <a:buClr>
                <a:srgbClr val="003A74"/>
              </a:buClr>
              <a:buFont typeface="Wingdings" panose="05000000000000000000" pitchFamily="2" charset="2"/>
              <a:buChar char="§"/>
              <a:defRPr>
                <a:solidFill>
                  <a:srgbClr val="003A74"/>
                </a:solidFill>
              </a:defRPr>
            </a:lvl8pPr>
            <a:lvl9pPr marL="2185988" indent="-128588">
              <a:buClr>
                <a:srgbClr val="003A74"/>
              </a:buClr>
              <a:buFont typeface="Wingdings" panose="05000000000000000000" pitchFamily="2" charset="2"/>
              <a:buChar char="§"/>
              <a:defRPr>
                <a:solidFill>
                  <a:srgbClr val="003A74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0F5-2201-4A4B-B61D-60BE3FDD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1370013"/>
            <a:ext cx="59150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2" r:id="rId3"/>
    <p:sldLayoutId id="2147483823" r:id="rId4"/>
    <p:sldLayoutId id="2147483914" r:id="rId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32E63"/>
          </a:solidFill>
          <a:latin typeface="Calibri" panose="020F0502020204030204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532E63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532E63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532E63"/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532E63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2303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5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5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5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3F0F5-2201-4A4B-B61D-60BE3FDD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3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514350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Clr>
          <a:schemeClr val="bg1"/>
        </a:buClr>
        <a:buSzPct val="70000"/>
        <a:buFont typeface="Wingdings" panose="05000000000000000000" pitchFamily="2" charset="2"/>
        <a:buChar char="§"/>
        <a:defRPr sz="1575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1"/>
        </a:buClr>
        <a:buSzPct val="70000"/>
        <a:buFont typeface="Wingdings" panose="05000000000000000000" pitchFamily="2" charset="2"/>
        <a:buChar char="§"/>
        <a:defRPr sz="135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1"/>
        </a:buClr>
        <a:buSzPct val="70000"/>
        <a:buFont typeface="Wingdings" panose="05000000000000000000" pitchFamily="2" charset="2"/>
        <a:buChar char="§"/>
        <a:defRPr sz="1125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1"/>
        </a:buClr>
        <a:buSzPct val="70000"/>
        <a:buFont typeface="Wingdings" panose="05000000000000000000" pitchFamily="2" charset="2"/>
        <a:buChar char="§"/>
        <a:defRPr sz="1013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bg1"/>
        </a:buClr>
        <a:buSzPct val="70000"/>
        <a:buFont typeface="Wingdings" panose="05000000000000000000" pitchFamily="2" charset="2"/>
        <a:buChar char="§"/>
        <a:defRPr sz="1013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Clr>
          <a:srgbClr val="003A74"/>
        </a:buClr>
        <a:buSzPct val="70000"/>
        <a:buFont typeface="Wingdings" panose="05000000000000000000" pitchFamily="2" charset="2"/>
        <a:buChar char="§"/>
        <a:defRPr sz="1013" kern="1200">
          <a:solidFill>
            <a:srgbClr val="003A74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Clr>
          <a:srgbClr val="003A74"/>
        </a:buClr>
        <a:buSzPct val="70000"/>
        <a:buFont typeface="Wingdings" panose="05000000000000000000" pitchFamily="2" charset="2"/>
        <a:buChar char="§"/>
        <a:defRPr sz="1013" kern="1200">
          <a:solidFill>
            <a:srgbClr val="003A74"/>
          </a:solidFill>
          <a:latin typeface="+mn-lt"/>
          <a:ea typeface="+mn-ea"/>
          <a:cs typeface="+mn-cs"/>
        </a:defRPr>
      </a:lvl7pPr>
      <a:lvl8pPr marL="1960960" indent="-160735" algn="l" defTabSz="514350" rtl="0" eaLnBrk="1" latinLnBrk="0" hangingPunct="1">
        <a:lnSpc>
          <a:spcPct val="90000"/>
        </a:lnSpc>
        <a:spcBef>
          <a:spcPts val="281"/>
        </a:spcBef>
        <a:buClr>
          <a:srgbClr val="003A74"/>
        </a:buClr>
        <a:buSzPct val="70000"/>
        <a:buFont typeface="Wingdings" panose="05000000000000000000" pitchFamily="2" charset="2"/>
        <a:buChar char="§"/>
        <a:defRPr sz="1013" kern="1200">
          <a:solidFill>
            <a:srgbClr val="003A74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Clr>
          <a:srgbClr val="003A74"/>
        </a:buClr>
        <a:buFont typeface="Wingdings" panose="05000000000000000000" pitchFamily="2" charset="2"/>
        <a:buChar char="§"/>
        <a:defRPr sz="1013" kern="1200">
          <a:solidFill>
            <a:srgbClr val="003A74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_254491-A_Walker_HIV_PPT_FINAL2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0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hf hdr="0" ftr="0" dt="0"/>
  <p:txStyles>
    <p:titleStyle>
      <a:lvl1pPr algn="ctr" defTabSz="257175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25717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257175" rtl="0" eaLnBrk="1" latinLnBrk="0" hangingPunct="1">
        <a:spcBef>
          <a:spcPct val="20000"/>
        </a:spcBef>
        <a:buFont typeface="Arial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257175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257175" rtl="0" eaLnBrk="1" latinLnBrk="0" hangingPunct="1">
        <a:spcBef>
          <a:spcPct val="20000"/>
        </a:spcBef>
        <a:buFont typeface="Arial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jpe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234315" y="1242284"/>
            <a:ext cx="6465261" cy="975393"/>
          </a:xfrm>
        </p:spPr>
        <p:txBody>
          <a:bodyPr/>
          <a:lstStyle/>
          <a:p>
            <a:r>
              <a:rPr lang="en-US" altLang="en-US" sz="1600" dirty="0"/>
              <a:t>Rapid ART Initiation and Index Client Testing Outcomes of CommLink, 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dirty="0"/>
              <a:t>a </a:t>
            </a:r>
            <a:r>
              <a:rPr lang="en-US" altLang="en-US" sz="1600" dirty="0"/>
              <a:t>Community-based, HIV Testing, Mobile HIV Care, and </a:t>
            </a:r>
            <a:r>
              <a:rPr lang="en-US" altLang="en-US" sz="1600" dirty="0"/>
              <a:t>Peer-delivered </a:t>
            </a:r>
            <a:r>
              <a:rPr lang="en-US" altLang="en-US" sz="1600" dirty="0"/>
              <a:t>Linkage Case Management Program </a:t>
            </a:r>
            <a:r>
              <a:rPr lang="en-US" altLang="en-US" sz="1600" dirty="0"/>
              <a:t>– Eswatini (formerly Swaziland), </a:t>
            </a:r>
            <a:r>
              <a:rPr lang="en-US" altLang="en-US" sz="1600" dirty="0"/>
              <a:t>2017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34315" y="2588773"/>
            <a:ext cx="6468914" cy="780335"/>
          </a:xfrm>
        </p:spPr>
        <p:txBody>
          <a:bodyPr/>
          <a:lstStyle/>
          <a:p>
            <a:r>
              <a:rPr lang="en-US" sz="1400" b="0" dirty="0"/>
              <a:t>D. </a:t>
            </a:r>
            <a:r>
              <a:rPr lang="en-US" sz="1400" b="0" dirty="0"/>
              <a:t>Williams, </a:t>
            </a:r>
            <a:r>
              <a:rPr lang="en-US" sz="1400" b="0" dirty="0"/>
              <a:t>D. </a:t>
            </a:r>
            <a:r>
              <a:rPr lang="en-US" sz="1400" b="0" dirty="0"/>
              <a:t>MacKellar, </a:t>
            </a:r>
            <a:r>
              <a:rPr lang="en-US" sz="1400" b="0" dirty="0"/>
              <a:t>M. </a:t>
            </a:r>
            <a:r>
              <a:rPr lang="en-US" sz="1400" b="0" dirty="0"/>
              <a:t>Dlamini, </a:t>
            </a:r>
            <a:r>
              <a:rPr lang="en-US" sz="1400" b="0" dirty="0"/>
              <a:t>N. </a:t>
            </a:r>
            <a:r>
              <a:rPr lang="en-US" sz="1400" b="0" dirty="0"/>
              <a:t>Simelane, </a:t>
            </a:r>
            <a:r>
              <a:rPr lang="en-US" sz="1400" b="0" dirty="0"/>
              <a:t>S. </a:t>
            </a:r>
            <a:r>
              <a:rPr lang="en-US" sz="1400" b="0" dirty="0"/>
              <a:t>Mlambo, </a:t>
            </a:r>
            <a:r>
              <a:rPr lang="en-US" sz="1400" b="0" dirty="0"/>
              <a:t>P. </a:t>
            </a:r>
            <a:r>
              <a:rPr lang="en-US" sz="1400" b="0" dirty="0"/>
              <a:t>Mamba, </a:t>
            </a:r>
            <a:endParaRPr lang="en-US" sz="1400" b="0" dirty="0" smtClean="0"/>
          </a:p>
          <a:p>
            <a:r>
              <a:rPr lang="en-US" sz="1400" b="0" dirty="0" smtClean="0"/>
              <a:t>J</a:t>
            </a:r>
            <a:r>
              <a:rPr lang="en-US" sz="1400" b="0" dirty="0"/>
              <a:t>. </a:t>
            </a:r>
            <a:r>
              <a:rPr lang="en-US" sz="1400" b="0" dirty="0"/>
              <a:t>Byrd, </a:t>
            </a:r>
            <a:r>
              <a:rPr lang="en-US" sz="1400" b="0" dirty="0" smtClean="0"/>
              <a:t>S</a:t>
            </a:r>
            <a:r>
              <a:rPr lang="en-US" sz="1400" b="0" dirty="0"/>
              <a:t>. </a:t>
            </a:r>
            <a:r>
              <a:rPr lang="en-US" sz="1400" b="0" dirty="0"/>
              <a:t>Mazibuko, </a:t>
            </a:r>
            <a:r>
              <a:rPr lang="en-US" sz="1400" b="0" dirty="0"/>
              <a:t>I. </a:t>
            </a:r>
            <a:r>
              <a:rPr lang="en-US" sz="1400" b="0" dirty="0"/>
              <a:t>Pathmanathan, L</a:t>
            </a:r>
            <a:r>
              <a:rPr lang="en-US" sz="1400" b="0" dirty="0"/>
              <a:t>. </a:t>
            </a:r>
            <a:r>
              <a:rPr lang="en-US" sz="1400" b="0" dirty="0" err="1"/>
              <a:t>Dube</a:t>
            </a:r>
            <a:r>
              <a:rPr lang="en-US" sz="1400" b="0" dirty="0"/>
              <a:t>, </a:t>
            </a:r>
            <a:r>
              <a:rPr lang="en-US" sz="1400" b="0" dirty="0"/>
              <a:t>M. </a:t>
            </a:r>
            <a:r>
              <a:rPr lang="en-US" sz="1400" b="0" dirty="0" err="1"/>
              <a:t>Pasipamire</a:t>
            </a:r>
            <a:r>
              <a:rPr lang="en-US" sz="1400" b="0" dirty="0"/>
              <a:t>, V</a:t>
            </a:r>
            <a:r>
              <a:rPr lang="en-US" sz="1400" b="0" dirty="0"/>
              <a:t>. </a:t>
            </a:r>
            <a:r>
              <a:rPr lang="en-US" sz="1400" b="0" dirty="0"/>
              <a:t>Nxumalo, </a:t>
            </a:r>
          </a:p>
          <a:p>
            <a:r>
              <a:rPr lang="en-US" sz="1400" b="0" dirty="0"/>
              <a:t>L. </a:t>
            </a:r>
            <a:r>
              <a:rPr lang="en-US" sz="1400" b="0" dirty="0" err="1"/>
              <a:t>Nomthandazo</a:t>
            </a:r>
            <a:r>
              <a:rPr lang="en-US" sz="1400" b="0" dirty="0"/>
              <a:t>, A. </a:t>
            </a:r>
            <a:r>
              <a:rPr lang="en-US" sz="1400" b="0" dirty="0"/>
              <a:t>Beyer, </a:t>
            </a:r>
            <a:r>
              <a:rPr lang="en-US" sz="1400" b="0" dirty="0"/>
              <a:t>C. </a:t>
            </a:r>
            <a:r>
              <a:rPr lang="en-US" sz="1400" b="0" dirty="0"/>
              <a:t>Ryan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4315" y="3847079"/>
            <a:ext cx="4886325" cy="704864"/>
          </a:xfrm>
        </p:spPr>
        <p:txBody>
          <a:bodyPr/>
          <a:lstStyle/>
          <a:p>
            <a:r>
              <a:rPr lang="en-US" sz="1400" dirty="0"/>
              <a:t>Pedal to the metal: Accelerating the cascade</a:t>
            </a:r>
          </a:p>
          <a:p>
            <a:r>
              <a:rPr lang="en-US" sz="1400" dirty="0"/>
              <a:t>Thursday, 26 </a:t>
            </a:r>
            <a:r>
              <a:rPr lang="en-US" sz="1400" dirty="0" smtClean="0"/>
              <a:t>July </a:t>
            </a:r>
            <a:r>
              <a:rPr lang="en-US" sz="1400" dirty="0"/>
              <a:t>2018</a:t>
            </a:r>
          </a:p>
          <a:p>
            <a:r>
              <a:rPr lang="en-US" sz="1400" dirty="0" smtClean="0"/>
              <a:t>AIDS 2018</a:t>
            </a:r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4307682"/>
            <a:ext cx="142875" cy="10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1862"/>
          <a:stretch/>
        </p:blipFill>
        <p:spPr>
          <a:xfrm>
            <a:off x="3963032" y="4231189"/>
            <a:ext cx="691081" cy="798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65586"/>
          <a:stretch/>
        </p:blipFill>
        <p:spPr>
          <a:xfrm>
            <a:off x="5990688" y="4270450"/>
            <a:ext cx="766354" cy="683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868" y="4199511"/>
            <a:ext cx="1247092" cy="775751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342900" y="345403"/>
            <a:ext cx="3117122" cy="31507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532E63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r>
              <a:rPr lang="en-US" altLang="en-US" sz="1800" dirty="0"/>
              <a:t>Division of Global HIV &amp; TB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1" t="1758" r="25247" b="2632"/>
          <a:stretch/>
        </p:blipFill>
        <p:spPr>
          <a:xfrm>
            <a:off x="59269" y="812447"/>
            <a:ext cx="2603970" cy="3406991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786978" y="736433"/>
            <a:ext cx="3833956" cy="382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Scale</a:t>
            </a:r>
          </a:p>
          <a:p>
            <a:pPr marL="254794" indent="-127397" defTabSz="257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4 Mobile unit teams of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3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EC counselors and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1 nurse</a:t>
            </a:r>
          </a:p>
          <a:p>
            <a:pPr marL="127397"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Operating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Area</a:t>
            </a:r>
          </a:p>
          <a:p>
            <a:pPr marL="254794" indent="-127397" defTabSz="257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Manzini, Hhohho,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&amp; Lubombo Regions</a:t>
            </a:r>
          </a:p>
          <a:p>
            <a:pPr marL="127397"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Modified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Methods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54794" indent="-127397" defTabSz="257175" eaLnBrk="1" fontAlgn="auto" hangingPunct="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Expanded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the scope of Index Client Testing (ICT)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to include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associates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of 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clients</a:t>
            </a:r>
          </a:p>
          <a:p>
            <a:pPr marL="254794" indent="-127397" defTabSz="257175" eaLnBrk="1" fontAlgn="auto" hangingPunct="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54794" indent="-127397" defTabSz="257175" eaLnBrk="1" fontAlgn="auto" hangingPunct="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Associates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are persons other than partners or family members who have defaulted from care or who might benefit from HTS</a:t>
            </a:r>
          </a:p>
          <a:p>
            <a:pPr marL="604838" lvl="1" indent="-135731" defTabSz="257175" eaLnBrk="1" fontAlgn="auto" hangingPunct="1">
              <a:spcBef>
                <a:spcPts val="0"/>
              </a:spcBef>
              <a:spcAft>
                <a:spcPts val="450"/>
              </a:spcAft>
              <a:buFont typeface="Calibri" panose="020F0502020204030204" pitchFamily="34" charset="0"/>
              <a:buChar char="─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Examples include friends, neighbors, coworkers, etc.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183201" y="465721"/>
            <a:ext cx="2491599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03937" y="38432"/>
            <a:ext cx="5850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CommLink Phase II: April 2017 – March 2018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3247" y="4231468"/>
            <a:ext cx="222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57175"/>
            <a:r>
              <a:rPr lang="en-US" sz="14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Phase </a:t>
            </a:r>
            <a:r>
              <a:rPr lang="en-US" sz="14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II </a:t>
            </a:r>
            <a:r>
              <a:rPr lang="en-US" sz="14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Operating Areas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9508" y="4339704"/>
            <a:ext cx="247478" cy="91303"/>
          </a:xfrm>
          <a:prstGeom prst="rect">
            <a:avLst/>
          </a:prstGeom>
          <a:solidFill>
            <a:srgbClr val="D8D800"/>
          </a:solidFill>
          <a:ln>
            <a:solidFill>
              <a:srgbClr val="A599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02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Brace 5"/>
          <p:cNvSpPr/>
          <p:nvPr/>
        </p:nvSpPr>
        <p:spPr>
          <a:xfrm>
            <a:off x="927315" y="872212"/>
            <a:ext cx="104664" cy="1783902"/>
          </a:xfrm>
          <a:prstGeom prst="leftBrac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96242" y="1394831"/>
            <a:ext cx="10783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Spouse /</a:t>
            </a:r>
          </a:p>
          <a:p>
            <a:pPr algn="ctr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Regular Partner</a:t>
            </a:r>
          </a:p>
        </p:txBody>
      </p:sp>
      <p:sp>
        <p:nvSpPr>
          <p:cNvPr id="18" name="Left Brace 17"/>
          <p:cNvSpPr/>
          <p:nvPr/>
        </p:nvSpPr>
        <p:spPr>
          <a:xfrm>
            <a:off x="893033" y="2920929"/>
            <a:ext cx="138946" cy="1153559"/>
          </a:xfrm>
          <a:prstGeom prst="leftBrace">
            <a:avLst/>
          </a:prstGeom>
          <a:ln w="38100">
            <a:solidFill>
              <a:srgbClr val="5E9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8330" y="3343819"/>
            <a:ext cx="669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Family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892629" y="4177393"/>
            <a:ext cx="136071" cy="290807"/>
          </a:xfrm>
          <a:prstGeom prst="leftBrace">
            <a:avLst>
              <a:gd name="adj1" fmla="val 8333"/>
              <a:gd name="adj2" fmla="val 51093"/>
            </a:avLst>
          </a:prstGeom>
          <a:ln w="38100">
            <a:solidFill>
              <a:srgbClr val="B50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-46416" y="4160423"/>
            <a:ext cx="978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Associates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48" y="872212"/>
            <a:ext cx="5639237" cy="36143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83535" y="837837"/>
            <a:ext cx="5698631" cy="3673203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83201" y="465721"/>
            <a:ext cx="2491599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03936" y="38432"/>
            <a:ext cx="5850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CommLink Phase II: April 2017 – March 2018</a:t>
            </a:r>
          </a:p>
        </p:txBody>
      </p:sp>
    </p:spTree>
    <p:extLst>
      <p:ext uri="{BB962C8B-B14F-4D97-AF65-F5344CB8AC3E}">
        <p14:creationId xmlns:p14="http://schemas.microsoft.com/office/powerpoint/2010/main" val="4081017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7629" y="3297677"/>
            <a:ext cx="6590371" cy="131875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 baseline="0">
                <a:solidFill>
                  <a:srgbClr val="532E63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r>
              <a:rPr lang="en-US" b="0" dirty="0" smtClean="0"/>
              <a:t>CommLink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>Phase II </a:t>
            </a:r>
            <a:r>
              <a:rPr lang="en-US" dirty="0" smtClean="0"/>
              <a:t>Outcomes: </a:t>
            </a:r>
            <a:r>
              <a:rPr lang="en-US" dirty="0"/>
              <a:t>April 2017 – March 2018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23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Elbow Connector 36"/>
          <p:cNvCxnSpPr>
            <a:stCxn id="20" idx="2"/>
            <a:endCxn id="23" idx="0"/>
          </p:cNvCxnSpPr>
          <p:nvPr/>
        </p:nvCxnSpPr>
        <p:spPr>
          <a:xfrm rot="5400000">
            <a:off x="2215969" y="1100512"/>
            <a:ext cx="571963" cy="2605418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22" idx="2"/>
            <a:endCxn id="25" idx="0"/>
          </p:cNvCxnSpPr>
          <p:nvPr/>
        </p:nvCxnSpPr>
        <p:spPr>
          <a:xfrm rot="5400000">
            <a:off x="2467967" y="1675418"/>
            <a:ext cx="542151" cy="3079601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24" idx="2"/>
            <a:endCxn id="27" idx="0"/>
          </p:cNvCxnSpPr>
          <p:nvPr/>
        </p:nvCxnSpPr>
        <p:spPr>
          <a:xfrm rot="5400000">
            <a:off x="2778516" y="2161957"/>
            <a:ext cx="473297" cy="3631846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2" idx="2"/>
            <a:endCxn id="21" idx="0"/>
          </p:cNvCxnSpPr>
          <p:nvPr/>
        </p:nvCxnSpPr>
        <p:spPr>
          <a:xfrm>
            <a:off x="1199241" y="1327000"/>
            <a:ext cx="0" cy="40101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7670" y="813086"/>
            <a:ext cx="2083142" cy="5139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709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HIV+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HTS Clients ≥ 15 Identified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03430" y="1725728"/>
            <a:ext cx="2602458" cy="391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703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99%)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Screened for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eligibility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7670" y="1728012"/>
            <a:ext cx="2083142" cy="4223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6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Not Screened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for eligibility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7613" y="2685884"/>
            <a:ext cx="2602458" cy="2582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596 (85%)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Screened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eligible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7670" y="2689203"/>
            <a:ext cx="2083142" cy="2582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107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Screened ineligible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29858" y="3482973"/>
            <a:ext cx="2602458" cy="2582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579 (97%)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Participated in LCM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7670" y="3486294"/>
            <a:ext cx="2083142" cy="2582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17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Refused participation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39122" y="4214530"/>
            <a:ext cx="2483134" cy="513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480 (83%) </a:t>
            </a:r>
            <a:r>
              <a:rPr lang="en-US" sz="1400" dirty="0">
                <a:solidFill>
                  <a:prstClr val="black"/>
                </a:solidFill>
              </a:rPr>
              <a:t>Clients with data</a:t>
            </a:r>
          </a:p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</a:rPr>
              <a:t>available </a:t>
            </a:r>
            <a:r>
              <a:rPr lang="en-US" sz="1400" dirty="0">
                <a:solidFill>
                  <a:prstClr val="black"/>
                </a:solidFill>
              </a:rPr>
              <a:t>for </a:t>
            </a:r>
            <a:r>
              <a:rPr lang="en-US" sz="1400" dirty="0">
                <a:solidFill>
                  <a:prstClr val="black"/>
                </a:solidFill>
              </a:rPr>
              <a:t>analysis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7670" y="4214529"/>
            <a:ext cx="2083142" cy="5131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</a:rPr>
              <a:t>99 </a:t>
            </a:r>
            <a:r>
              <a:rPr lang="en-US" sz="1400" dirty="0">
                <a:solidFill>
                  <a:prstClr val="black"/>
                </a:solidFill>
              </a:rPr>
              <a:t>Cases open at time of </a:t>
            </a:r>
            <a:r>
              <a:rPr lang="en-US" sz="1400" dirty="0">
                <a:solidFill>
                  <a:prstClr val="black"/>
                </a:solidFill>
              </a:rPr>
              <a:t>analysis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30" name="Elbow Connector 29"/>
          <p:cNvCxnSpPr>
            <a:stCxn id="2" idx="2"/>
            <a:endCxn id="20" idx="0"/>
          </p:cNvCxnSpPr>
          <p:nvPr/>
        </p:nvCxnSpPr>
        <p:spPr>
          <a:xfrm rot="16200000" flipH="1">
            <a:off x="2302586" y="223655"/>
            <a:ext cx="398728" cy="2605418"/>
          </a:xfrm>
          <a:prstGeom prst="bentConnector3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0" idx="2"/>
            <a:endCxn id="22" idx="0"/>
          </p:cNvCxnSpPr>
          <p:nvPr/>
        </p:nvCxnSpPr>
        <p:spPr>
          <a:xfrm rot="16200000" flipH="1">
            <a:off x="3757428" y="2164470"/>
            <a:ext cx="568644" cy="474183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22" idx="2"/>
            <a:endCxn id="24" idx="0"/>
          </p:cNvCxnSpPr>
          <p:nvPr/>
        </p:nvCxnSpPr>
        <p:spPr>
          <a:xfrm rot="16200000" flipH="1">
            <a:off x="4285549" y="2937435"/>
            <a:ext cx="538830" cy="552245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24" idx="2"/>
            <a:endCxn id="26" idx="0"/>
          </p:cNvCxnSpPr>
          <p:nvPr/>
        </p:nvCxnSpPr>
        <p:spPr>
          <a:xfrm rot="16200000" flipH="1">
            <a:off x="4869239" y="3703080"/>
            <a:ext cx="473298" cy="549602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83201" y="465721"/>
            <a:ext cx="2491599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449483" y="38432"/>
            <a:ext cx="395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CommLink Phase II Outcomes</a:t>
            </a:r>
          </a:p>
        </p:txBody>
      </p:sp>
    </p:spTree>
    <p:extLst>
      <p:ext uri="{BB962C8B-B14F-4D97-AF65-F5344CB8AC3E}">
        <p14:creationId xmlns:p14="http://schemas.microsoft.com/office/powerpoint/2010/main" val="21002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2262" y="3737995"/>
            <a:ext cx="3129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9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Received antiretroviral therapy within seven days of 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diagnosis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9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sz="9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* 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 those initiated on ART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78947"/>
              </p:ext>
            </p:extLst>
          </p:nvPr>
        </p:nvGraphicFramePr>
        <p:xfrm>
          <a:off x="416957" y="1447800"/>
          <a:ext cx="6053138" cy="2539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Document" r:id="rId4" imgW="6423579" imgH="2695017" progId="Word.Document.12">
                  <p:embed/>
                </p:oleObj>
              </mc:Choice>
              <mc:Fallback>
                <p:oleObj name="Document" r:id="rId4" imgW="6423579" imgH="26950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957" y="1447800"/>
                        <a:ext cx="6053138" cy="2539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42262" y="951760"/>
            <a:ext cx="6401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Care, ART </a:t>
            </a: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Initiation;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Partner, Family Member, and Associate (PFA) Testing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08510" y="2031579"/>
            <a:ext cx="499952" cy="185414"/>
          </a:xfrm>
          <a:prstGeom prst="rect">
            <a:avLst/>
          </a:prstGeom>
          <a:solidFill>
            <a:srgbClr val="B6CDFA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66764" y="2030347"/>
            <a:ext cx="499952" cy="185414"/>
          </a:xfrm>
          <a:prstGeom prst="rect">
            <a:avLst/>
          </a:prstGeom>
          <a:solidFill>
            <a:srgbClr val="B6CDFA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38913" y="2029116"/>
            <a:ext cx="499952" cy="185414"/>
          </a:xfrm>
          <a:prstGeom prst="rect">
            <a:avLst/>
          </a:prstGeom>
          <a:solidFill>
            <a:srgbClr val="B6CDFA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11063" y="2029116"/>
            <a:ext cx="499952" cy="185414"/>
          </a:xfrm>
          <a:prstGeom prst="rect">
            <a:avLst/>
          </a:prstGeom>
          <a:solidFill>
            <a:srgbClr val="B6CDFA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90579" y="2029116"/>
            <a:ext cx="499952" cy="185414"/>
          </a:xfrm>
          <a:prstGeom prst="rect">
            <a:avLst/>
          </a:prstGeom>
          <a:solidFill>
            <a:srgbClr val="B6CDFA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3201" y="465721"/>
            <a:ext cx="2491599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449483" y="38432"/>
            <a:ext cx="395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CommLink Phase II Outcomes</a:t>
            </a:r>
          </a:p>
        </p:txBody>
      </p:sp>
    </p:spTree>
    <p:extLst>
      <p:ext uri="{BB962C8B-B14F-4D97-AF65-F5344CB8AC3E}">
        <p14:creationId xmlns:p14="http://schemas.microsoft.com/office/powerpoint/2010/main" val="34738025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69736" y="873522"/>
            <a:ext cx="50081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Partners, Family Members, and Associates (PFAs) </a:t>
            </a:r>
            <a:r>
              <a:rPr lang="en-GB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Tested </a:t>
            </a:r>
            <a:r>
              <a:rPr lang="en-GB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</a:t>
            </a:r>
            <a:r>
              <a:rPr lang="en-GB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CommLink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19944"/>
              </p:ext>
            </p:extLst>
          </p:nvPr>
        </p:nvGraphicFramePr>
        <p:xfrm>
          <a:off x="687229" y="1181304"/>
          <a:ext cx="5901929" cy="3217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Document" r:id="rId4" imgW="6914925" imgH="3759995" progId="Word.Document.12">
                  <p:embed/>
                </p:oleObj>
              </mc:Choice>
              <mc:Fallback>
                <p:oleObj name="Document" r:id="rId4" imgW="6914925" imgH="3759995" progId="Word.Document.12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7229" y="1181304"/>
                        <a:ext cx="5901929" cy="3217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69736" y="4023057"/>
            <a:ext cx="54104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25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sz="78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 not 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include</a:t>
            </a:r>
            <a:r>
              <a:rPr lang="en-US" sz="78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clients previously diagnosed HIV-positive, currently in care (n=2); or clients with an unknown diagnosis (n=4)</a:t>
            </a:r>
            <a:endParaRPr lang="en-US" sz="788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27942" y="1625910"/>
            <a:ext cx="552650" cy="1567574"/>
          </a:xfrm>
          <a:prstGeom prst="rect">
            <a:avLst/>
          </a:prstGeom>
          <a:solidFill>
            <a:srgbClr val="B6CDFA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27942" y="3289328"/>
            <a:ext cx="552650" cy="173601"/>
          </a:xfrm>
          <a:prstGeom prst="rect">
            <a:avLst/>
          </a:prstGeom>
          <a:solidFill>
            <a:srgbClr val="B6CDFA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60787" y="1624581"/>
            <a:ext cx="552650" cy="1564844"/>
          </a:xfrm>
          <a:prstGeom prst="rect">
            <a:avLst/>
          </a:prstGeom>
          <a:solidFill>
            <a:srgbClr val="B6CDFA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760786" y="3289328"/>
            <a:ext cx="552651" cy="173601"/>
          </a:xfrm>
          <a:prstGeom prst="rect">
            <a:avLst/>
          </a:prstGeom>
          <a:solidFill>
            <a:srgbClr val="B6CDFA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68789" y="1625910"/>
            <a:ext cx="552650" cy="1567574"/>
          </a:xfrm>
          <a:prstGeom prst="rect">
            <a:avLst/>
          </a:prstGeom>
          <a:solidFill>
            <a:srgbClr val="B6CDFA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68788" y="3285654"/>
            <a:ext cx="552651" cy="173601"/>
          </a:xfrm>
          <a:prstGeom prst="rect">
            <a:avLst/>
          </a:prstGeom>
          <a:solidFill>
            <a:srgbClr val="B6CDFA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36641" y="1621814"/>
            <a:ext cx="552650" cy="1567610"/>
          </a:xfrm>
          <a:prstGeom prst="rect">
            <a:avLst/>
          </a:prstGeom>
          <a:solidFill>
            <a:srgbClr val="B6CDFA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536640" y="3285645"/>
            <a:ext cx="552650" cy="170550"/>
          </a:xfrm>
          <a:prstGeom prst="rect">
            <a:avLst/>
          </a:prstGeom>
          <a:solidFill>
            <a:srgbClr val="B6CDFA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83201" y="465721"/>
            <a:ext cx="2491599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449483" y="38432"/>
            <a:ext cx="395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CommLink Phase II Outcomes</a:t>
            </a:r>
          </a:p>
        </p:txBody>
      </p:sp>
    </p:spTree>
    <p:extLst>
      <p:ext uri="{BB962C8B-B14F-4D97-AF65-F5344CB8AC3E}">
        <p14:creationId xmlns:p14="http://schemas.microsoft.com/office/powerpoint/2010/main" val="2996693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  <p:bldP spid="20" grpId="0" animBg="1"/>
      <p:bldP spid="23" grpId="0" animBg="1"/>
      <p:bldP spid="24" grpId="0" animBg="1"/>
      <p:bldP spid="29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05810" y="817382"/>
            <a:ext cx="627554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Of 166 eligible PFAs identified through index client testing </a:t>
            </a:r>
          </a:p>
          <a:p>
            <a:pPr defTabSz="257175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54794" indent="-127397" defTabSz="257175" eaLnBrk="1" fontAlgn="auto" hangingPunct="1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FF0000"/>
                </a:solidFill>
                <a:latin typeface="Calibri" panose="020F0502020204030204" pitchFamily="34" charset="0"/>
              </a:rPr>
              <a:t>165 (99%) participated in CommLink </a:t>
            </a:r>
          </a:p>
          <a:p>
            <a:pPr marL="597694" lvl="1" indent="-127397" defTabSz="257175" eaLnBrk="1" fontAlgn="auto" hangingPunct="1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28% of all 579 CommLink cases in Phase II were identified through ICT </a:t>
            </a:r>
            <a:endParaRPr lang="it-IT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97694" lvl="1" indent="-127397" defTabSz="257175" eaLnBrk="1" fontAlgn="auto" hangingPunct="1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endParaRPr lang="it-IT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54794" indent="-127397" defTabSz="257175" eaLnBrk="1" fontAlgn="auto" hangingPunct="1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FF0000"/>
                </a:solidFill>
                <a:latin typeface="Calibri" panose="020F0502020204030204" pitchFamily="34" charset="0"/>
              </a:rPr>
              <a:t>Of 144 closed cases of PFAs identified through ICT:</a:t>
            </a:r>
          </a:p>
          <a:p>
            <a:pPr marL="597694" lvl="1" indent="-127397" defTabSz="257175" eaLnBrk="1" fontAlgn="auto" hangingPunct="1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</a:rPr>
              <a:t>138 (90%) enrolled in facility-based HIV care</a:t>
            </a:r>
          </a:p>
          <a:p>
            <a:pPr marL="1027509" lvl="2" indent="-214313" defTabSz="257175" eaLnBrk="1" fontAlgn="auto" hangingPunct="1">
              <a:spcBef>
                <a:spcPts val="0"/>
              </a:spcBef>
              <a:spcAft>
                <a:spcPts val="338"/>
              </a:spcAft>
              <a:buFont typeface="Calibri" panose="020F0502020204030204" pitchFamily="34" charset="0"/>
              <a:buChar char="─"/>
              <a:defRPr/>
            </a:pP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</a:rPr>
              <a:t>Median days (IQR) from consent to enrollment = 2 (1-4)</a:t>
            </a:r>
          </a:p>
          <a:p>
            <a:pPr marL="597694" lvl="1" indent="-127397" defTabSz="257175" eaLnBrk="1" fontAlgn="auto" hangingPunct="1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</a:rPr>
              <a:t>138 (90%) were initiated on ART</a:t>
            </a:r>
          </a:p>
          <a:p>
            <a:pPr marL="1027509" lvl="2" indent="-214313" defTabSz="257175" eaLnBrk="1" fontAlgn="auto" hangingPunct="1">
              <a:spcBef>
                <a:spcPts val="0"/>
              </a:spcBef>
              <a:spcAft>
                <a:spcPts val="338"/>
              </a:spcAft>
              <a:buFont typeface="Calibri" panose="020F0502020204030204" pitchFamily="34" charset="0"/>
              <a:buChar char="─"/>
              <a:defRPr/>
            </a:pP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</a:rPr>
              <a:t>Median days (IQR) from consent to </a:t>
            </a: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</a:rPr>
              <a:t>ART initiation </a:t>
            </a: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</a:rPr>
              <a:t>= 2 (1-4)</a:t>
            </a:r>
          </a:p>
          <a:p>
            <a:pPr marL="597694" lvl="1" indent="-127397" defTabSz="257175" eaLnBrk="1" fontAlgn="auto" hangingPunct="1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83201" y="465721"/>
            <a:ext cx="2491599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449483" y="38432"/>
            <a:ext cx="395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CommLink Phase II Outcomes</a:t>
            </a:r>
          </a:p>
        </p:txBody>
      </p:sp>
    </p:spTree>
    <p:extLst>
      <p:ext uri="{BB962C8B-B14F-4D97-AF65-F5344CB8AC3E}">
        <p14:creationId xmlns:p14="http://schemas.microsoft.com/office/powerpoint/2010/main" val="1736885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046" y="3359727"/>
            <a:ext cx="6221185" cy="899879"/>
          </a:xfrm>
        </p:spPr>
        <p:txBody>
          <a:bodyPr anchor="b"/>
          <a:lstStyle/>
          <a:p>
            <a:r>
              <a:rPr lang="en-US" b="0" dirty="0" smtClean="0"/>
              <a:t>CommLink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Limitations, Conclusions, </a:t>
            </a:r>
            <a:r>
              <a:rPr lang="en-US" dirty="0" smtClean="0"/>
              <a:t>&amp; 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65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995" y="771091"/>
            <a:ext cx="6372008" cy="244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128588">
              <a:spcBef>
                <a:spcPts val="0"/>
              </a:spcBef>
              <a:spcAft>
                <a:spcPts val="45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Although high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(&gt;80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%), CommLink consent rates are not perfect and enrollment in care outcomes are unknown among non-participants </a:t>
            </a:r>
          </a:p>
          <a:p>
            <a:pPr marL="128588">
              <a:spcBef>
                <a:spcPts val="0"/>
              </a:spcBef>
              <a:spcAft>
                <a:spcPts val="450"/>
              </a:spcAft>
            </a:pP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128588">
              <a:spcBef>
                <a:spcPts val="0"/>
              </a:spcBef>
              <a:spcAft>
                <a:spcPts val="45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Although most clients (&gt;90%) return for at least one ARV refill, retention in ART care (e.g., at 6 and 12 months) is unknown</a:t>
            </a:r>
          </a:p>
          <a:p>
            <a:pPr marL="128588">
              <a:spcBef>
                <a:spcPts val="0"/>
              </a:spcBef>
              <a:spcAft>
                <a:spcPts val="450"/>
              </a:spcAft>
            </a:pP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128588">
              <a:spcBef>
                <a:spcPts val="0"/>
              </a:spcBef>
              <a:spcAft>
                <a:spcPts val="45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Start up costs for CommLink are high, driven largely by mobile units.  Substitution of tents for mobile units reduces costs and may be just as effective.  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128588">
              <a:spcBef>
                <a:spcPts val="0"/>
              </a:spcBef>
              <a:spcAft>
                <a:spcPts val="450"/>
              </a:spcAft>
              <a:buFont typeface="Symbol" panose="05050102010706020507" pitchFamily="18" charset="2"/>
              <a:buChar char=""/>
            </a:pPr>
            <a:endParaRPr lang="en-US" sz="525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83201" y="514361"/>
            <a:ext cx="2491599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626280" y="87072"/>
            <a:ext cx="16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267921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4927" y="778955"/>
            <a:ext cx="594814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128588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Providing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package of recommended peer-delivered linkage case management (LCM) services achieved near-universal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ART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initiation among PLHIV diagnosed in community settings in Eswatini, including men and young adults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257175" indent="-128588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128588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Integration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 index client testing as part of LCM was reasonably effective in testing and identifying PLHIV among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partners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family,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associates (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294 tested, 59% HIV+), but requires improvement for partners (only 52 tested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</a:p>
          <a:p>
            <a:pPr marL="257175" indent="-128588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128588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Index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client testing that targets partners, family members, and associates was important for case finding, accounting for 28% of all CommLink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cases.   </a:t>
            </a:r>
          </a:p>
          <a:p>
            <a:pPr marL="257175" indent="-128588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128588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Providing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index-client testing services to associates was effective (118 tested, 68% HIV+), and may be a particularly important strategy to help identify and return previously diagnosed PLHIV to ART care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83201" y="533817"/>
            <a:ext cx="2491599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579248" y="106528"/>
            <a:ext cx="1699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Conclusions</a:t>
            </a:r>
            <a:endParaRPr lang="en-US" sz="2400" b="1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2162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556" y="3333248"/>
            <a:ext cx="6221185" cy="871538"/>
          </a:xfrm>
        </p:spPr>
        <p:txBody>
          <a:bodyPr/>
          <a:lstStyle/>
          <a:p>
            <a:r>
              <a:rPr lang="en-US" b="0" dirty="0" smtClean="0"/>
              <a:t>CommLink 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Eswatini Context &amp;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3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003" y="805466"/>
            <a:ext cx="5948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128588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cost-effectiveness study is planned in Eswatini in 2018/2019 to assess incremental costs in enrolling and retaining clients in ART care compared with non-LCM cohorts. </a:t>
            </a:r>
          </a:p>
          <a:p>
            <a:pPr marL="128588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7175" indent="-128588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National scale-up of Population Services International’s CommLink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program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underway as part of PEPFAR’s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ARROWs (ART Referral, Retention, and Ongoing Wellness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Support) Initiative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83201" y="533817"/>
            <a:ext cx="2491599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655616" y="106528"/>
            <a:ext cx="1546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Next Steps</a:t>
            </a:r>
            <a:endParaRPr lang="en-US" sz="2400" b="1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080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047550" y="539941"/>
            <a:ext cx="27629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3963" y="150089"/>
            <a:ext cx="228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Acknowledgements</a:t>
            </a:r>
            <a:endParaRPr lang="en-US" sz="20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00"/>
          <a:stretch/>
        </p:blipFill>
        <p:spPr>
          <a:xfrm rot="10800000">
            <a:off x="1630153" y="884601"/>
            <a:ext cx="3621413" cy="206691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79946" y="3123246"/>
            <a:ext cx="52981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000000"/>
                </a:solidFill>
                <a:latin typeface="Calibri"/>
              </a:rPr>
              <a:t>PSI’s dedicated staff of Expert Clients, HTS Counselors, </a:t>
            </a:r>
          </a:p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000000"/>
                </a:solidFill>
                <a:latin typeface="Calibri"/>
              </a:rPr>
              <a:t>Drivers/Community Mobilizers, Nurses, and </a:t>
            </a:r>
            <a:r>
              <a:rPr lang="en-US" sz="1500" b="1" dirty="0" smtClean="0">
                <a:solidFill>
                  <a:srgbClr val="000000"/>
                </a:solidFill>
                <a:latin typeface="Calibri"/>
              </a:rPr>
              <a:t>Management </a:t>
            </a:r>
            <a:endParaRPr lang="en-US" sz="15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3" r="7592"/>
          <a:stretch/>
        </p:blipFill>
        <p:spPr>
          <a:xfrm rot="5400000">
            <a:off x="259514" y="1778767"/>
            <a:ext cx="1037055" cy="130843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76" r="16132" b="12737"/>
          <a:stretch/>
        </p:blipFill>
        <p:spPr>
          <a:xfrm rot="10800000">
            <a:off x="5432885" y="884601"/>
            <a:ext cx="1308434" cy="94922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r="18409" b="13889"/>
          <a:stretch/>
        </p:blipFill>
        <p:spPr>
          <a:xfrm rot="10800000">
            <a:off x="123825" y="878009"/>
            <a:ext cx="1308434" cy="95581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1" t="8705" r="7361" b="10555"/>
          <a:stretch/>
        </p:blipFill>
        <p:spPr>
          <a:xfrm rot="10800000">
            <a:off x="5432885" y="1914456"/>
            <a:ext cx="1308434" cy="103705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/>
          <a:srcRect l="71862"/>
          <a:stretch/>
        </p:blipFill>
        <p:spPr>
          <a:xfrm>
            <a:off x="3961888" y="4222595"/>
            <a:ext cx="691081" cy="798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/>
          <a:srcRect r="65586"/>
          <a:stretch/>
        </p:blipFill>
        <p:spPr>
          <a:xfrm>
            <a:off x="5989544" y="4261856"/>
            <a:ext cx="766354" cy="6831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32724" y="4190917"/>
            <a:ext cx="1247092" cy="77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67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69" y="807144"/>
            <a:ext cx="3240248" cy="4129224"/>
          </a:xfrm>
        </p:spPr>
        <p:txBody>
          <a:bodyPr/>
          <a:lstStyle/>
          <a:p>
            <a:pPr marL="0" indent="0">
              <a:buClr>
                <a:srgbClr val="A59988"/>
              </a:buClr>
              <a:buNone/>
            </a:pPr>
            <a:r>
              <a:rPr lang="fr-FR" sz="1600" dirty="0"/>
              <a:t>P</a:t>
            </a:r>
            <a:r>
              <a:rPr lang="fr-FR" sz="1600" dirty="0"/>
              <a:t>opulation </a:t>
            </a:r>
            <a:r>
              <a:rPr lang="fr-FR" sz="1600" dirty="0"/>
              <a:t>~</a:t>
            </a:r>
            <a:r>
              <a:rPr lang="fr-FR" sz="1600" dirty="0"/>
              <a:t>1.1 million</a:t>
            </a:r>
          </a:p>
          <a:p>
            <a:pPr marL="257175" lvl="1" indent="-135731"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</a:rPr>
              <a:t>~200,000 people living with HIV (PLHIV) </a:t>
            </a:r>
            <a:r>
              <a:rPr lang="en-US" sz="1400" dirty="0">
                <a:solidFill>
                  <a:srgbClr val="000000"/>
                </a:solidFill>
              </a:rPr>
              <a:t>≥15 </a:t>
            </a:r>
            <a:r>
              <a:rPr lang="en-US" sz="1400" dirty="0">
                <a:solidFill>
                  <a:srgbClr val="000000"/>
                </a:solidFill>
              </a:rPr>
              <a:t>years (</a:t>
            </a:r>
            <a:r>
              <a:rPr lang="en-US" sz="1400" dirty="0">
                <a:solidFill>
                  <a:srgbClr val="000000"/>
                </a:solidFill>
              </a:rPr>
              <a:t>2017</a:t>
            </a:r>
            <a:r>
              <a:rPr lang="en-US" sz="1400" dirty="0">
                <a:solidFill>
                  <a:srgbClr val="000000"/>
                </a:solidFill>
              </a:rPr>
              <a:t>)</a:t>
            </a:r>
            <a:endParaRPr lang="fr-FR" sz="1400" dirty="0">
              <a:solidFill>
                <a:srgbClr val="000000"/>
              </a:solidFill>
            </a:endParaRPr>
          </a:p>
          <a:p>
            <a:pPr marL="126206" indent="-126206">
              <a:buClr>
                <a:srgbClr val="A59988"/>
              </a:buClr>
              <a:buFont typeface="Wingdings" panose="05000000000000000000" pitchFamily="2" charset="2"/>
              <a:buChar char="§"/>
            </a:pPr>
            <a:endParaRPr lang="fr-FR" sz="900" dirty="0"/>
          </a:p>
          <a:p>
            <a:pPr marL="0" indent="0">
              <a:buClr>
                <a:srgbClr val="A59988"/>
              </a:buClr>
              <a:buNone/>
            </a:pPr>
            <a:r>
              <a:rPr lang="en-US" sz="1600" dirty="0"/>
              <a:t>High </a:t>
            </a:r>
            <a:r>
              <a:rPr lang="en-US" sz="1600" dirty="0"/>
              <a:t>HIV </a:t>
            </a:r>
            <a:r>
              <a:rPr lang="en-US" sz="1600" dirty="0"/>
              <a:t>prevalence and incidence</a:t>
            </a:r>
            <a:endParaRPr lang="en-US" sz="1600" dirty="0"/>
          </a:p>
          <a:p>
            <a:pPr marL="257175" lvl="1" indent="-135731">
              <a:buClrTx/>
            </a:pPr>
            <a:r>
              <a:rPr lang="en-US" sz="1400" dirty="0">
                <a:solidFill>
                  <a:srgbClr val="000000"/>
                </a:solidFill>
              </a:rPr>
              <a:t>27</a:t>
            </a:r>
            <a:r>
              <a:rPr lang="en-US" sz="1400" dirty="0">
                <a:solidFill>
                  <a:srgbClr val="000000"/>
                </a:solidFill>
              </a:rPr>
              <a:t>% </a:t>
            </a:r>
            <a:r>
              <a:rPr lang="en-US" sz="1400" dirty="0">
                <a:solidFill>
                  <a:srgbClr val="000000"/>
                </a:solidFill>
              </a:rPr>
              <a:t>PLHIV ≥15 years</a:t>
            </a:r>
            <a:endParaRPr lang="en-US" sz="900" dirty="0">
              <a:solidFill>
                <a:srgbClr val="000000"/>
              </a:solidFill>
            </a:endParaRPr>
          </a:p>
          <a:p>
            <a:pPr marL="257175" lvl="1" indent="-135731">
              <a:buClrTx/>
            </a:pPr>
            <a:r>
              <a:rPr lang="en-US" sz="1400" dirty="0">
                <a:solidFill>
                  <a:srgbClr val="000000"/>
                </a:solidFill>
              </a:rPr>
              <a:t>Annual HIV </a:t>
            </a:r>
            <a:r>
              <a:rPr lang="en-US" sz="1400" dirty="0">
                <a:solidFill>
                  <a:srgbClr val="000000"/>
                </a:solidFill>
              </a:rPr>
              <a:t>incidence </a:t>
            </a:r>
            <a:r>
              <a:rPr lang="en-US" sz="1400" dirty="0">
                <a:solidFill>
                  <a:srgbClr val="000000"/>
                </a:solidFill>
              </a:rPr>
              <a:t>at 1.4%</a:t>
            </a:r>
          </a:p>
          <a:p>
            <a:pPr marL="0" lvl="1" indent="0">
              <a:buClrTx/>
              <a:buNone/>
            </a:pPr>
            <a:endParaRPr lang="en-US" sz="10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75"/>
              </a:spcAft>
              <a:buNone/>
            </a:pPr>
            <a:r>
              <a:rPr lang="en-US" sz="1600" dirty="0">
                <a:cs typeface="Calibri" panose="020F0502020204030204" pitchFamily="34" charset="0"/>
              </a:rPr>
              <a:t>Low linkage to </a:t>
            </a:r>
            <a:r>
              <a:rPr lang="en-US" sz="1600" dirty="0">
                <a:cs typeface="Calibri" panose="020F0502020204030204" pitchFamily="34" charset="0"/>
              </a:rPr>
              <a:t>HIV care </a:t>
            </a:r>
            <a:r>
              <a:rPr lang="en-US" sz="1600" dirty="0">
                <a:cs typeface="Calibri" panose="020F0502020204030204" pitchFamily="34" charset="0"/>
              </a:rPr>
              <a:t>among PLHIV diagnosed in community settings</a:t>
            </a:r>
          </a:p>
          <a:p>
            <a:pPr marL="342900" indent="-128588">
              <a:spcBef>
                <a:spcPts val="0"/>
              </a:spcBef>
              <a:spcAft>
                <a:spcPts val="338"/>
              </a:spcAft>
              <a:buClrTx/>
              <a:buSzPct val="100000"/>
            </a:pPr>
            <a:r>
              <a:rPr lang="en-US" sz="1400" b="0" dirty="0">
                <a:solidFill>
                  <a:srgbClr val="FF0000"/>
                </a:solidFill>
                <a:cs typeface="Calibri" panose="020F0502020204030204" pitchFamily="34" charset="0"/>
              </a:rPr>
              <a:t>17%-34%</a:t>
            </a:r>
            <a:r>
              <a:rPr lang="en-US" sz="1400" b="0" dirty="0">
                <a:cs typeface="Calibri" panose="020F0502020204030204" pitchFamily="34" charset="0"/>
              </a:rPr>
              <a:t> (2 studies, n~1,500) enrolled within 6 months of </a:t>
            </a:r>
            <a:r>
              <a:rPr lang="en-US" sz="1400" b="0" dirty="0" smtClean="0">
                <a:cs typeface="Calibri" panose="020F0502020204030204" pitchFamily="34" charset="0"/>
              </a:rPr>
              <a:t>diagnosis</a:t>
            </a:r>
            <a:r>
              <a:rPr lang="en-US" sz="1400" b="0" baseline="30000" dirty="0" smtClean="0">
                <a:cs typeface="Calibri" panose="020F0502020204030204" pitchFamily="34" charset="0"/>
              </a:rPr>
              <a:t>1,2</a:t>
            </a:r>
            <a:endParaRPr lang="en-US" sz="1400" b="0" baseline="30000" dirty="0">
              <a:cs typeface="Calibri" panose="020F0502020204030204" pitchFamily="34" charset="0"/>
            </a:endParaRPr>
          </a:p>
          <a:p>
            <a:pPr marL="342900" indent="-128588">
              <a:spcBef>
                <a:spcPts val="0"/>
              </a:spcBef>
              <a:spcAft>
                <a:spcPts val="338"/>
              </a:spcAft>
              <a:buClrTx/>
              <a:buSzPct val="100000"/>
            </a:pPr>
            <a:endParaRPr lang="en-US" sz="300" b="0" dirty="0" smtClean="0">
              <a:cs typeface="Calibri" panose="020F0502020204030204" pitchFamily="34" charset="0"/>
            </a:endParaRPr>
          </a:p>
          <a:p>
            <a:pPr marL="342900" indent="-128588">
              <a:spcBef>
                <a:spcPts val="0"/>
              </a:spcBef>
              <a:spcAft>
                <a:spcPts val="338"/>
              </a:spcAft>
              <a:buClrTx/>
              <a:buSzPct val="100000"/>
            </a:pPr>
            <a:r>
              <a:rPr lang="en-US" sz="1400" b="0" dirty="0" smtClean="0">
                <a:cs typeface="Calibri" panose="020F0502020204030204" pitchFamily="34" charset="0"/>
              </a:rPr>
              <a:t>Young </a:t>
            </a:r>
            <a:r>
              <a:rPr lang="en-US" sz="1400" b="0" dirty="0">
                <a:cs typeface="Calibri" panose="020F0502020204030204" pitchFamily="34" charset="0"/>
              </a:rPr>
              <a:t>adult PLHIV at much higher risk for delayed linkage to care</a:t>
            </a:r>
            <a:r>
              <a:rPr lang="en-US" sz="1400" b="0" baseline="30000" dirty="0">
                <a:cs typeface="Calibri" panose="020F0502020204030204" pitchFamily="34" charset="0"/>
              </a:rPr>
              <a:t>1,2</a:t>
            </a:r>
          </a:p>
          <a:p>
            <a:pPr marL="0" lvl="1" indent="0">
              <a:buClrTx/>
              <a:buNone/>
            </a:pP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83201" y="465721"/>
            <a:ext cx="2491599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3" t="2037" r="9803" b="2592"/>
          <a:stretch/>
        </p:blipFill>
        <p:spPr>
          <a:xfrm>
            <a:off x="3399991" y="913637"/>
            <a:ext cx="3340473" cy="319173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2269836" y="38432"/>
            <a:ext cx="2318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Eswatini </a:t>
            </a: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Context</a:t>
            </a:r>
            <a:endParaRPr lang="en-US" sz="2400" b="1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6046" y="4642661"/>
            <a:ext cx="2822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514350" eaLnBrk="1" fontAlgn="auto" hangingPunct="1">
              <a:spcBef>
                <a:spcPts val="0"/>
              </a:spcBef>
              <a:spcAft>
                <a:spcPts val="0"/>
              </a:spcAft>
              <a:tabLst>
                <a:tab pos="321469" algn="l"/>
                <a:tab pos="385763" algn="l"/>
              </a:tabLst>
            </a:pPr>
            <a:r>
              <a:rPr lang="en-US" sz="900" baseline="300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</a:rPr>
              <a:t>1</a:t>
            </a:r>
            <a:r>
              <a:rPr lang="en-US" sz="9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</a:rPr>
              <a:t>Parker et al. </a:t>
            </a:r>
            <a:r>
              <a:rPr lang="en-US" sz="900" i="1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</a:rPr>
              <a:t>Tropical Med and Int Health</a:t>
            </a:r>
            <a:r>
              <a:rPr lang="en-US" sz="9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</a:rPr>
              <a:t>, 2015</a:t>
            </a:r>
          </a:p>
          <a:p>
            <a:pPr marL="0" lvl="1" defTabSz="514350" eaLnBrk="1" fontAlgn="auto" hangingPunct="1">
              <a:spcBef>
                <a:spcPts val="0"/>
              </a:spcBef>
              <a:spcAft>
                <a:spcPts val="0"/>
              </a:spcAft>
              <a:tabLst>
                <a:tab pos="321469" algn="l"/>
                <a:tab pos="385763" algn="l"/>
              </a:tabLst>
            </a:pPr>
            <a:r>
              <a:rPr lang="en-US" sz="900" baseline="300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</a:rPr>
              <a:t>2</a:t>
            </a:r>
            <a:r>
              <a:rPr lang="en-US" sz="9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</a:rPr>
              <a:t>MacKellar et al. </a:t>
            </a:r>
            <a:r>
              <a:rPr lang="en-US" sz="900" i="1" dirty="0" err="1">
                <a:solidFill>
                  <a:srgbClr val="000000"/>
                </a:solidFill>
                <a:latin typeface="Calibri" panose="020F0502020204030204"/>
                <a:cs typeface="Calibri" pitchFamily="34" charset="0"/>
              </a:rPr>
              <a:t>PLoS</a:t>
            </a:r>
            <a:r>
              <a:rPr lang="en-US" sz="900" i="1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</a:rPr>
              <a:t> One, </a:t>
            </a:r>
            <a:r>
              <a:rPr lang="en-US" sz="9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497146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2107" y="836077"/>
            <a:ext cx="6366825" cy="2944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 eaLnBrk="1" fontAlgn="auto" hangingPunct="1">
              <a:spcBef>
                <a:spcPts val="0"/>
              </a:spcBef>
              <a:spcAft>
                <a:spcPts val="450"/>
              </a:spcAft>
              <a:buClr>
                <a:srgbClr val="A59988"/>
              </a:buClr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The CommLink Linkage Case Management (LCM) program was developed with the goal to link to care </a:t>
            </a:r>
            <a:r>
              <a:rPr lang="en-US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&gt;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90% of community-diagnosed PLHIV by providing the full package of services recommended by</a:t>
            </a:r>
          </a:p>
          <a:p>
            <a:pPr marL="346472" indent="-127397" defTabSz="514350" eaLnBrk="1" fontAlgn="auto" hangingPunct="1">
              <a:spcBef>
                <a:spcPts val="338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International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Association of Physicians in AIDS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Care (IAPAC)</a:t>
            </a:r>
          </a:p>
          <a:p>
            <a:pPr marL="346472" indent="-127397" defTabSz="514350" eaLnBrk="1" fontAlgn="auto" hangingPunct="1">
              <a:spcBef>
                <a:spcPts val="338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U.S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. Centers for Disease Control and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Prevention (CDC)</a:t>
            </a:r>
          </a:p>
          <a:p>
            <a:pPr marL="346472" lvl="1" indent="-127397" defTabSz="514350" eaLnBrk="1" fontAlgn="auto" hangingPunct="1">
              <a:spcBef>
                <a:spcPts val="338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World Health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Organization (WHO)</a:t>
            </a:r>
          </a:p>
          <a:p>
            <a:pPr marL="0" lvl="1" defTabSz="514350" eaLnBrk="1" fontAlgn="auto" hangingPunct="1">
              <a:spcBef>
                <a:spcPts val="338"/>
              </a:spcBef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defTabSz="514350" eaLnBrk="1" fontAlgn="auto" hangingPunct="1">
              <a:spcBef>
                <a:spcPts val="338"/>
              </a:spcBef>
              <a:spcAft>
                <a:spcPts val="45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Informed by experiences and outcomes of the LCM program of the Bukoba Tanzania Combination Prevention Evaluation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lvl="1" indent="-130969" defTabSz="514350" eaLnBrk="1" fontAlgn="auto" hangingPunct="1">
              <a:spcBef>
                <a:spcPts val="338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Poster by O. Rwabiyago et al. –  On display Thursday, 26 July, 10-18:30 (#THPEC288)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83201" y="465721"/>
            <a:ext cx="2491599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580338" y="38432"/>
            <a:ext cx="169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Background</a:t>
            </a:r>
            <a:endParaRPr lang="en-US" sz="2400" b="1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6655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6338" y="3360948"/>
            <a:ext cx="6221185" cy="871538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 baseline="0">
                <a:solidFill>
                  <a:srgbClr val="532E63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r>
              <a:rPr lang="en-US" b="0" dirty="0" smtClean="0"/>
              <a:t>CommLink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>Client Services &amp; Program Design</a:t>
            </a:r>
          </a:p>
        </p:txBody>
      </p:sp>
    </p:spTree>
    <p:extLst>
      <p:ext uri="{BB962C8B-B14F-4D97-AF65-F5344CB8AC3E}">
        <p14:creationId xmlns:p14="http://schemas.microsoft.com/office/powerpoint/2010/main" val="3745948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275" b="2665"/>
          <a:stretch/>
        </p:blipFill>
        <p:spPr>
          <a:xfrm>
            <a:off x="388049" y="851184"/>
            <a:ext cx="6081901" cy="3353645"/>
          </a:xfrm>
          <a:prstGeom prst="rect">
            <a:avLst/>
          </a:prstGeom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2183201" y="465721"/>
            <a:ext cx="2491599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506359" y="38432"/>
            <a:ext cx="3845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Recommended LCM Services</a:t>
            </a:r>
          </a:p>
        </p:txBody>
      </p:sp>
    </p:spTree>
    <p:extLst>
      <p:ext uri="{BB962C8B-B14F-4D97-AF65-F5344CB8AC3E}">
        <p14:creationId xmlns:p14="http://schemas.microsoft.com/office/powerpoint/2010/main" val="3557342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67"/>
          <p:cNvSpPr/>
          <p:nvPr/>
        </p:nvSpPr>
        <p:spPr>
          <a:xfrm>
            <a:off x="3295426" y="2777670"/>
            <a:ext cx="229466" cy="1241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1965" y="3964317"/>
            <a:ext cx="827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81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000" b="1" kern="0" baseline="30000" dirty="0">
                <a:solidFill>
                  <a:prstClr val="black"/>
                </a:solidFill>
                <a:latin typeface="Calibri"/>
              </a:rPr>
              <a:t>nd</a:t>
            </a:r>
            <a:r>
              <a:rPr lang="en-US" sz="1000" b="1" kern="0" dirty="0">
                <a:solidFill>
                  <a:prstClr val="black"/>
                </a:solidFill>
                <a:latin typeface="Calibri"/>
              </a:rPr>
              <a:t> Session</a:t>
            </a: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291" y="3963199"/>
            <a:ext cx="784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81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1000" b="1" kern="0" baseline="30000" dirty="0">
                <a:solidFill>
                  <a:prstClr val="black"/>
                </a:solidFill>
                <a:latin typeface="Calibri"/>
              </a:rPr>
              <a:t>rd</a:t>
            </a:r>
            <a:r>
              <a:rPr lang="en-US" sz="1000" b="1" kern="0" dirty="0">
                <a:solidFill>
                  <a:prstClr val="black"/>
                </a:solidFill>
                <a:latin typeface="Calibri"/>
              </a:rPr>
              <a:t> Session</a:t>
            </a: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Straight Arrow Connector 9"/>
          <p:cNvCxnSpPr>
            <a:stCxn id="14" idx="1"/>
            <a:endCxn id="13" idx="3"/>
          </p:cNvCxnSpPr>
          <p:nvPr/>
        </p:nvCxnSpPr>
        <p:spPr>
          <a:xfrm flipH="1" flipV="1">
            <a:off x="3095444" y="1175559"/>
            <a:ext cx="261031" cy="131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2346" y="1409845"/>
            <a:ext cx="243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81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  <a:latin typeface="Calibri"/>
              </a:rPr>
              <a:t>HIV Testing Services (HTS) outreach</a:t>
            </a:r>
            <a:endParaRPr lang="en-US" sz="1000" b="1" kern="0" dirty="0">
              <a:solidFill>
                <a:prstClr val="black"/>
              </a:solidFill>
              <a:latin typeface="Calibri"/>
            </a:endParaRPr>
          </a:p>
          <a:p>
            <a:pPr marL="54258" indent="-37178" defTabSz="514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Calibri"/>
              </a:rPr>
              <a:t> Community-based events</a:t>
            </a:r>
            <a:endParaRPr lang="en-US" sz="1000" kern="0" dirty="0">
              <a:solidFill>
                <a:prstClr val="black"/>
              </a:solidFill>
              <a:latin typeface="Calibri"/>
            </a:endParaRPr>
          </a:p>
          <a:p>
            <a:pPr marL="54258" indent="-37178" defTabSz="514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Calibri"/>
              </a:rPr>
              <a:t> Positive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clients identified and introduced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  to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an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Expert Client Counselor (EC)</a:t>
            </a: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1147" y="1436281"/>
            <a:ext cx="2105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63" indent="-34163" defTabSz="514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Calibri"/>
              </a:rPr>
              <a:t> EC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escorts the client to an on-site mobile unit to receive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baseline HIV clinical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services from a CommLink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nurse.</a:t>
            </a: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77" y="1011946"/>
            <a:ext cx="278720" cy="327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74" y="1014575"/>
            <a:ext cx="278009" cy="3245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t="8183" r="2697" b="2918"/>
          <a:stretch/>
        </p:blipFill>
        <p:spPr>
          <a:xfrm>
            <a:off x="5106798" y="821501"/>
            <a:ext cx="801797" cy="6059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1896" y="4005365"/>
            <a:ext cx="21542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81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  <a:latin typeface="Calibri"/>
              </a:rPr>
              <a:t>Additional </a:t>
            </a:r>
            <a:r>
              <a:rPr lang="en-US" sz="1000" b="1" kern="0" dirty="0">
                <a:solidFill>
                  <a:prstClr val="black"/>
                </a:solidFill>
                <a:latin typeface="Calibri"/>
              </a:rPr>
              <a:t>Session(s)</a:t>
            </a:r>
          </a:p>
          <a:p>
            <a:pPr marL="53756" indent="-36675" defTabSz="514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Calibri"/>
              </a:rPr>
              <a:t> e.g.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ICT,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additional psychosocial </a:t>
            </a:r>
            <a:endParaRPr lang="en-US" sz="1000" kern="0" dirty="0">
              <a:solidFill>
                <a:prstClr val="black"/>
              </a:solidFill>
              <a:latin typeface="Calibri"/>
            </a:endParaRPr>
          </a:p>
          <a:p>
            <a:pPr marL="83344" indent="-66675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prstClr val="black"/>
                </a:solidFill>
                <a:latin typeface="Calibri"/>
              </a:rPr>
              <a:t>support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and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counseling,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etc.</a:t>
            </a:r>
          </a:p>
        </p:txBody>
      </p:sp>
      <p:sp>
        <p:nvSpPr>
          <p:cNvPr id="24" name="Curved Up Arrow 23"/>
          <p:cNvSpPr/>
          <p:nvPr/>
        </p:nvSpPr>
        <p:spPr>
          <a:xfrm rot="10800000">
            <a:off x="1085274" y="3409602"/>
            <a:ext cx="2115134" cy="168965"/>
          </a:xfrm>
          <a:prstGeom prst="curvedUpArrow">
            <a:avLst>
              <a:gd name="adj1" fmla="val 4785"/>
              <a:gd name="adj2" fmla="val 36252"/>
              <a:gd name="adj3" fmla="val 18155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144B9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72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6" name="Straight Arrow Connector 25"/>
          <p:cNvCxnSpPr>
            <a:stCxn id="69" idx="3"/>
            <a:endCxn id="68" idx="4"/>
          </p:cNvCxnSpPr>
          <p:nvPr/>
        </p:nvCxnSpPr>
        <p:spPr>
          <a:xfrm flipH="1" flipV="1">
            <a:off x="3410159" y="2901810"/>
            <a:ext cx="1168206" cy="501235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lgDash"/>
            <a:miter lim="800000"/>
            <a:tailEnd type="triangle"/>
          </a:ln>
          <a:effectLst/>
        </p:spPr>
      </p:cxnSp>
      <p:cxnSp>
        <p:nvCxnSpPr>
          <p:cNvPr id="27" name="Straight Arrow Connector 26"/>
          <p:cNvCxnSpPr>
            <a:stCxn id="24" idx="3"/>
            <a:endCxn id="68" idx="4"/>
          </p:cNvCxnSpPr>
          <p:nvPr/>
        </p:nvCxnSpPr>
        <p:spPr>
          <a:xfrm flipV="1">
            <a:off x="2156133" y="2901810"/>
            <a:ext cx="1254026" cy="50779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lgDash"/>
            <a:miter lim="800000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09037" y="2287878"/>
            <a:ext cx="22055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81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  <a:latin typeface="Calibri"/>
              </a:rPr>
              <a:t>Treatment Navigation</a:t>
            </a:r>
            <a:endParaRPr lang="en-US" sz="1000" b="1" kern="0" dirty="0">
              <a:solidFill>
                <a:prstClr val="black"/>
              </a:solidFill>
              <a:latin typeface="Calibri"/>
            </a:endParaRPr>
          </a:p>
          <a:p>
            <a:pPr marL="53756" indent="-36675" defTabSz="514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Orient the client to facility layout and personnel</a:t>
            </a:r>
          </a:p>
          <a:p>
            <a:pPr marL="53756" indent="-36675" defTabSz="514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Calibri"/>
              </a:rPr>
              <a:t> EC stays with client the duration of </a:t>
            </a:r>
          </a:p>
          <a:p>
            <a:pPr marL="17081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prstClr val="black"/>
                </a:solidFill>
                <a:latin typeface="Calibri"/>
              </a:rPr>
              <a:t> the visit</a:t>
            </a: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58315" y="1363854"/>
            <a:ext cx="1683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81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prstClr val="black"/>
                </a:solidFill>
                <a:latin typeface="Calibri"/>
              </a:rPr>
              <a:t>1st Session</a:t>
            </a:r>
          </a:p>
          <a:p>
            <a:pPr marL="51034" indent="-35156" defTabSz="514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Calibri"/>
              </a:rPr>
              <a:t> Focused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on encouraging early enrollment in HIV care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t="6613" r="5180" b="5251"/>
          <a:stretch/>
        </p:blipFill>
        <p:spPr>
          <a:xfrm>
            <a:off x="2905041" y="2322203"/>
            <a:ext cx="768161" cy="56259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753362" y="2361992"/>
            <a:ext cx="1719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prstClr val="black"/>
                </a:solidFill>
                <a:latin typeface="Calibri"/>
              </a:rPr>
              <a:t>Same-day transport/escort </a:t>
            </a:r>
            <a:r>
              <a:rPr lang="en-US" sz="1000" kern="0" dirty="0">
                <a:solidFill>
                  <a:srgbClr val="000000"/>
                </a:solidFill>
                <a:latin typeface="Calibri"/>
              </a:rPr>
              <a:t>if needed</a:t>
            </a:r>
            <a:endParaRPr lang="en-US" sz="1000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t="12884" r="1995" b="3119"/>
          <a:stretch/>
        </p:blipFill>
        <p:spPr>
          <a:xfrm>
            <a:off x="4237422" y="2593863"/>
            <a:ext cx="476437" cy="2993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63" y="1099831"/>
            <a:ext cx="275926" cy="33161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0" t="10209" r="30102" b="74262"/>
          <a:stretch/>
        </p:blipFill>
        <p:spPr>
          <a:xfrm>
            <a:off x="5908280" y="1045072"/>
            <a:ext cx="78257" cy="7954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246" y="3646660"/>
            <a:ext cx="278009" cy="32459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79" y="3644030"/>
            <a:ext cx="278720" cy="32722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123" y="3646660"/>
            <a:ext cx="278009" cy="32459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57" y="3644030"/>
            <a:ext cx="278720" cy="32722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95" y="3646660"/>
            <a:ext cx="278009" cy="3245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28" y="3644030"/>
            <a:ext cx="278720" cy="32722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28" y="2660682"/>
            <a:ext cx="193355" cy="22575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020" y="2658853"/>
            <a:ext cx="193850" cy="227586"/>
          </a:xfrm>
          <a:prstGeom prst="rect">
            <a:avLst/>
          </a:prstGeom>
        </p:spPr>
      </p:pic>
      <p:sp>
        <p:nvSpPr>
          <p:cNvPr id="56" name="Curved Down Arrow 55"/>
          <p:cNvSpPr/>
          <p:nvPr/>
        </p:nvSpPr>
        <p:spPr>
          <a:xfrm>
            <a:off x="1262605" y="777180"/>
            <a:ext cx="1948574" cy="191483"/>
          </a:xfrm>
          <a:prstGeom prst="curvedDownArrow">
            <a:avLst>
              <a:gd name="adj1" fmla="val 0"/>
              <a:gd name="adj2" fmla="val 33431"/>
              <a:gd name="adj3" fmla="val 3720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144B9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34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7" t="14039" r="15407" b="17723"/>
          <a:stretch/>
        </p:blipFill>
        <p:spPr>
          <a:xfrm>
            <a:off x="1989967" y="3506779"/>
            <a:ext cx="319460" cy="31554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7" t="14039" r="15407" b="17723"/>
          <a:stretch/>
        </p:blipFill>
        <p:spPr>
          <a:xfrm>
            <a:off x="4414702" y="3506779"/>
            <a:ext cx="319460" cy="31554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273846" y="923968"/>
            <a:ext cx="556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81"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prstClr val="black"/>
                </a:solidFill>
                <a:latin typeface="Calibri"/>
              </a:rPr>
              <a:t>HIV+ Client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62220" y="929149"/>
            <a:ext cx="776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81"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prstClr val="black"/>
                </a:solidFill>
                <a:latin typeface="Calibri"/>
              </a:rPr>
              <a:t>Expert Client Counselor (EC)</a:t>
            </a:r>
            <a:endParaRPr lang="en-US" sz="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39023" y="765441"/>
            <a:ext cx="746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81"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prstClr val="black"/>
                </a:solidFill>
                <a:latin typeface="Calibri"/>
              </a:rPr>
              <a:t>CommLink Nurse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01649" y="4196614"/>
            <a:ext cx="1683800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4294" indent="-64294" defTabSz="514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Calibri"/>
              </a:rPr>
              <a:t>Provide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psychosocial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support</a:t>
            </a:r>
          </a:p>
          <a:p>
            <a:pPr marL="64294" indent="-64294" defTabSz="514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Calibri"/>
              </a:rPr>
              <a:t>Discuss and attempt to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resolve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barriers to care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324856" y="4193325"/>
            <a:ext cx="4410539" cy="73411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23901" y="4191966"/>
            <a:ext cx="2611494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64294" indent="-47328" defTabSz="514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Calibri"/>
              </a:rPr>
              <a:t> Encourage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disclosure when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and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where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appropriate</a:t>
            </a:r>
            <a:endParaRPr lang="en-US" sz="1000" kern="0" dirty="0">
              <a:solidFill>
                <a:prstClr val="black"/>
              </a:solidFill>
              <a:latin typeface="Calibri"/>
            </a:endParaRPr>
          </a:p>
          <a:p>
            <a:pPr marL="53756" indent="-36675" defTabSz="514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prstClr val="black"/>
                </a:solidFill>
                <a:latin typeface="Calibri"/>
              </a:rPr>
              <a:t> Provide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index client testing (ICT)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sz="1000" kern="0" dirty="0">
                <a:solidFill>
                  <a:prstClr val="black"/>
                </a:solidFill>
                <a:latin typeface="Calibri"/>
              </a:rPr>
              <a:t>partners and family members</a:t>
            </a: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1" b="18697"/>
          <a:stretch/>
        </p:blipFill>
        <p:spPr>
          <a:xfrm>
            <a:off x="752513" y="1002770"/>
            <a:ext cx="903450" cy="3903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5" name="Curved Down Arrow 64"/>
          <p:cNvSpPr/>
          <p:nvPr/>
        </p:nvSpPr>
        <p:spPr>
          <a:xfrm>
            <a:off x="3289122" y="802013"/>
            <a:ext cx="1817677" cy="172120"/>
          </a:xfrm>
          <a:prstGeom prst="curvedDownArrow">
            <a:avLst>
              <a:gd name="adj1" fmla="val 0"/>
              <a:gd name="adj2" fmla="val 33431"/>
              <a:gd name="adj3" fmla="val 3720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144B9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34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Curved Up Arrow 68"/>
          <p:cNvSpPr/>
          <p:nvPr/>
        </p:nvSpPr>
        <p:spPr>
          <a:xfrm rot="10800000">
            <a:off x="3564472" y="3403045"/>
            <a:ext cx="1998773" cy="184406"/>
          </a:xfrm>
          <a:prstGeom prst="curvedUpArrow">
            <a:avLst>
              <a:gd name="adj1" fmla="val 4785"/>
              <a:gd name="adj2" fmla="val 36252"/>
              <a:gd name="adj3" fmla="val 18155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144B9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72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161746" y="1217991"/>
            <a:ext cx="277505" cy="0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439251" y="1217991"/>
            <a:ext cx="0" cy="1528350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41" idx="3"/>
          </p:cNvCxnSpPr>
          <p:nvPr/>
        </p:nvCxnSpPr>
        <p:spPr>
          <a:xfrm flipH="1">
            <a:off x="4713858" y="2743513"/>
            <a:ext cx="1725393" cy="0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rved Down Arrow 29"/>
          <p:cNvSpPr/>
          <p:nvPr/>
        </p:nvSpPr>
        <p:spPr>
          <a:xfrm rot="5777503">
            <a:off x="5091912" y="2289269"/>
            <a:ext cx="2545988" cy="474678"/>
          </a:xfrm>
          <a:prstGeom prst="curvedDownArrow">
            <a:avLst>
              <a:gd name="adj1" fmla="val 0"/>
              <a:gd name="adj2" fmla="val 7788"/>
              <a:gd name="adj3" fmla="val 12565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144B9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72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2183201" y="465721"/>
            <a:ext cx="2491599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274836" y="38432"/>
            <a:ext cx="6308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Implementation of Recommended LCM Services</a:t>
            </a:r>
          </a:p>
        </p:txBody>
      </p:sp>
    </p:spTree>
    <p:extLst>
      <p:ext uri="{BB962C8B-B14F-4D97-AF65-F5344CB8AC3E}">
        <p14:creationId xmlns:p14="http://schemas.microsoft.com/office/powerpoint/2010/main" val="14254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22" grpId="0"/>
      <p:bldP spid="24" grpId="0" animBg="1"/>
      <p:bldP spid="28" grpId="0"/>
      <p:bldP spid="29" grpId="0"/>
      <p:bldP spid="37" grpId="0"/>
      <p:bldP spid="56" grpId="0" animBg="1"/>
      <p:bldP spid="44" grpId="0"/>
      <p:bldP spid="45" grpId="0"/>
      <p:bldP spid="46" grpId="0"/>
      <p:bldP spid="47" grpId="0"/>
      <p:bldP spid="2" grpId="0" animBg="1"/>
      <p:bldP spid="61" grpId="0"/>
      <p:bldP spid="65" grpId="0" animBg="1"/>
      <p:bldP spid="69" grpId="0" animBg="1"/>
      <p:bldP spid="30" grpId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3265" y="3367874"/>
            <a:ext cx="6221185" cy="871538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 baseline="0">
                <a:solidFill>
                  <a:srgbClr val="532E63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r>
              <a:rPr lang="en-US" b="0" dirty="0" smtClean="0"/>
              <a:t>CommLink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>Phases, Scale, &amp; Operations</a:t>
            </a:r>
          </a:p>
        </p:txBody>
      </p:sp>
    </p:spTree>
    <p:extLst>
      <p:ext uri="{BB962C8B-B14F-4D97-AF65-F5344CB8AC3E}">
        <p14:creationId xmlns:p14="http://schemas.microsoft.com/office/powerpoint/2010/main" val="1492124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05791" y="666016"/>
            <a:ext cx="4152209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Partnership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54794" indent="-127397" defTabSz="257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</a:rPr>
              <a:t>Implemented </a:t>
            </a: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</a:rPr>
              <a:t>by Population Services International (PSI) </a:t>
            </a: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</a:rPr>
              <a:t>in collaboration </a:t>
            </a: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</a:rPr>
              <a:t>with the Eswatini </a:t>
            </a:r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</a:rPr>
              <a:t>Ministry of Health 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&amp; CDC</a:t>
            </a:r>
          </a:p>
          <a:p>
            <a:pPr marL="127397"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Scale</a:t>
            </a:r>
            <a:endParaRPr lang="en-US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54794" indent="-127397" defTabSz="257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2 Mobile unit teams of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3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EC counselors and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1 nurse each 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54794" indent="-127397" defTabSz="257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HTS provided by ~2-4 lay counselors per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outreach</a:t>
            </a:r>
          </a:p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Operating Area</a:t>
            </a:r>
          </a:p>
          <a:p>
            <a:pPr marL="254794" indent="-127397" defTabSz="257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Select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areas in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Manzini and Hhohho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</a:rPr>
              <a:t>Regions</a:t>
            </a:r>
          </a:p>
          <a:p>
            <a:pPr marL="127397"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Phase I Outcomes</a:t>
            </a:r>
            <a:r>
              <a:rPr lang="en-US" sz="1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endParaRPr lang="en-US" sz="1400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54794" indent="-127397" defTabSz="2571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651 participants</a:t>
            </a:r>
          </a:p>
          <a:p>
            <a:pPr marL="516731" lvl="1" indent="-139304" defTabSz="257175" eaLnBrk="1" fontAlgn="auto" hangingPunct="1">
              <a:spcBef>
                <a:spcPts val="0"/>
              </a:spcBef>
              <a:spcAft>
                <a:spcPts val="0"/>
              </a:spcAft>
              <a:buSzPct val="70000"/>
              <a:buFont typeface="Calibri" panose="020F0502020204030204" pitchFamily="34" charset="0"/>
              <a:buChar char="─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635 (98%) enrolled in facility-based HIV care</a:t>
            </a:r>
          </a:p>
          <a:p>
            <a:pPr marL="516731" lvl="1" indent="-139304" defTabSz="257175" eaLnBrk="1" fontAlgn="auto" hangingPunct="1">
              <a:spcBef>
                <a:spcPts val="0"/>
              </a:spcBef>
              <a:spcAft>
                <a:spcPts val="0"/>
              </a:spcAft>
              <a:buSzPct val="70000"/>
              <a:buFont typeface="Calibri" panose="020F0502020204030204" pitchFamily="34" charset="0"/>
              <a:buChar char="─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541 (83%) initiated ART </a:t>
            </a:r>
          </a:p>
          <a:p>
            <a:pPr marL="732235" lvl="2" indent="-130969" defTabSz="257175" eaLnBrk="1" fontAlgn="auto" hangingPunct="1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◦"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90 (66%) during CD4&lt;350 period</a:t>
            </a:r>
          </a:p>
          <a:p>
            <a:pPr marL="732235" lvl="2" indent="-130969" defTabSz="257175" eaLnBrk="1" fontAlgn="auto" hangingPunct="1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◦"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234 (81%) during CD4</a:t>
            </a:r>
            <a:r>
              <a:rPr lang="en-US" sz="1200" u="sng" dirty="0">
                <a:solidFill>
                  <a:srgbClr val="000000"/>
                </a:solidFill>
                <a:latin typeface="Calibri" panose="020F0502020204030204" pitchFamily="34" charset="0"/>
              </a:rPr>
              <a:t>&lt;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500 period</a:t>
            </a:r>
          </a:p>
          <a:p>
            <a:pPr marL="732235" lvl="2" indent="-130969" defTabSz="257175" eaLnBrk="1" fontAlgn="auto" hangingPunct="1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◦"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217 (96%) during Test &amp; Start (began 1 Oct 2016)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3247" y="4231468"/>
            <a:ext cx="222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57175"/>
            <a:r>
              <a:rPr lang="en-US" sz="14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Phase I Operating Areas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813305"/>
            <a:ext cx="17506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514350" eaLnBrk="1" fontAlgn="auto" hangingPunct="1">
              <a:spcBef>
                <a:spcPts val="0"/>
              </a:spcBef>
              <a:spcAft>
                <a:spcPts val="0"/>
              </a:spcAft>
              <a:tabLst>
                <a:tab pos="321469" algn="l"/>
                <a:tab pos="385763" algn="l"/>
              </a:tabLst>
            </a:pPr>
            <a:r>
              <a:rPr lang="en-US" sz="900" baseline="300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</a:rPr>
              <a:t>1</a:t>
            </a:r>
            <a:r>
              <a:rPr lang="en-US" sz="9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</a:rPr>
              <a:t>MacKellar </a:t>
            </a:r>
            <a:r>
              <a:rPr lang="en-US" sz="9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</a:rPr>
              <a:t>et al. </a:t>
            </a:r>
            <a:r>
              <a:rPr lang="en-US" sz="900" i="1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</a:rPr>
              <a:t>MMWR, </a:t>
            </a:r>
            <a:r>
              <a:rPr lang="en-US" sz="9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</a:rPr>
              <a:t>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7" t="2168" r="25014" b="3089"/>
          <a:stretch/>
        </p:blipFill>
        <p:spPr>
          <a:xfrm>
            <a:off x="59269" y="812447"/>
            <a:ext cx="2603970" cy="34069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9508" y="4339704"/>
            <a:ext cx="247478" cy="91303"/>
          </a:xfrm>
          <a:prstGeom prst="rect">
            <a:avLst/>
          </a:prstGeom>
          <a:solidFill>
            <a:srgbClr val="D8D800"/>
          </a:solidFill>
          <a:ln>
            <a:solidFill>
              <a:srgbClr val="A599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183201" y="465721"/>
            <a:ext cx="2491599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56035" y="38432"/>
            <a:ext cx="574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571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CommLink Phase I: June 2015 – March 2017</a:t>
            </a:r>
          </a:p>
        </p:txBody>
      </p:sp>
    </p:spTree>
    <p:extLst>
      <p:ext uri="{BB962C8B-B14F-4D97-AF65-F5344CB8AC3E}">
        <p14:creationId xmlns:p14="http://schemas.microsoft.com/office/powerpoint/2010/main" val="341193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EH_ATSDR_combined">
  <a:themeElements>
    <a:clrScheme name="Custom 6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22912</TotalTime>
  <Words>1207</Words>
  <Application>Microsoft Office PowerPoint</Application>
  <PresentationFormat>Custom</PresentationFormat>
  <Paragraphs>171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Tahoma</vt:lpstr>
      <vt:lpstr>Times New Roman</vt:lpstr>
      <vt:lpstr>Courier New</vt:lpstr>
      <vt:lpstr>Symbol</vt:lpstr>
      <vt:lpstr>Trebuchet MS</vt:lpstr>
      <vt:lpstr>Calibri</vt:lpstr>
      <vt:lpstr>Myriad Web Pro</vt:lpstr>
      <vt:lpstr>Wingdings</vt:lpstr>
      <vt:lpstr>NCEH_ATSDR_combined</vt:lpstr>
      <vt:lpstr>1_Custom Design</vt:lpstr>
      <vt:lpstr>2_Office Theme</vt:lpstr>
      <vt:lpstr>Document</vt:lpstr>
      <vt:lpstr>Rapid ART Initiation and Index Client Testing Outcomes of CommLink,  a Community-based, HIV Testing, Mobile HIV Care, and Peer-delivered Linkage Case Management Program – Eswatini (formerly Swaziland), 2017</vt:lpstr>
      <vt:lpstr>CommLink   Eswatini Context &amp;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CommLink   Limitations, Conclusions, &amp; Next Steps</vt:lpstr>
      <vt:lpstr>PowerPoint Presentation</vt:lpstr>
      <vt:lpstr>PowerPoint Presentation</vt:lpstr>
      <vt:lpstr>PowerPoint Presentation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Williams, Daniel (CDC/CGH/DGHT)</cp:lastModifiedBy>
  <cp:revision>519</cp:revision>
  <cp:lastPrinted>2018-07-21T18:46:14Z</cp:lastPrinted>
  <dcterms:created xsi:type="dcterms:W3CDTF">2011-03-17T17:43:16Z</dcterms:created>
  <dcterms:modified xsi:type="dcterms:W3CDTF">2018-07-26T07:14:54Z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